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742" r:id="rId2"/>
    <p:sldId id="712" r:id="rId3"/>
    <p:sldId id="824" r:id="rId4"/>
    <p:sldId id="713" r:id="rId5"/>
    <p:sldId id="711" r:id="rId6"/>
    <p:sldId id="832" r:id="rId7"/>
    <p:sldId id="719" r:id="rId8"/>
    <p:sldId id="782" r:id="rId9"/>
    <p:sldId id="801" r:id="rId10"/>
    <p:sldId id="803" r:id="rId11"/>
    <p:sldId id="749" r:id="rId12"/>
    <p:sldId id="830" r:id="rId13"/>
    <p:sldId id="828" r:id="rId14"/>
    <p:sldId id="829" r:id="rId15"/>
    <p:sldId id="753" r:id="rId16"/>
    <p:sldId id="805" r:id="rId17"/>
    <p:sldId id="833" r:id="rId18"/>
    <p:sldId id="837" r:id="rId19"/>
    <p:sldId id="835" r:id="rId20"/>
    <p:sldId id="796" r:id="rId21"/>
    <p:sldId id="797" r:id="rId22"/>
    <p:sldId id="798" r:id="rId23"/>
    <p:sldId id="826" r:id="rId24"/>
    <p:sldId id="769" r:id="rId25"/>
    <p:sldId id="772" r:id="rId26"/>
    <p:sldId id="794" r:id="rId27"/>
    <p:sldId id="836" r:id="rId28"/>
    <p:sldId id="827" r:id="rId29"/>
    <p:sldId id="831" r:id="rId30"/>
    <p:sldId id="786" r:id="rId31"/>
    <p:sldId id="787" r:id="rId32"/>
  </p:sldIdLst>
  <p:sldSz cx="12192000" cy="6858000"/>
  <p:notesSz cx="6797675" cy="9928225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>
          <p15:clr>
            <a:srgbClr val="A4A3A4"/>
          </p15:clr>
        </p15:guide>
        <p15:guide id="2" orient="horz" pos="3657">
          <p15:clr>
            <a:srgbClr val="A4A3A4"/>
          </p15:clr>
        </p15:guide>
        <p15:guide id="3" pos="1799">
          <p15:clr>
            <a:srgbClr val="A4A3A4"/>
          </p15:clr>
        </p15:guide>
        <p15:guide id="4" pos="69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33"/>
    <a:srgbClr val="C79478"/>
    <a:srgbClr val="00CC00"/>
    <a:srgbClr val="C3FDFA"/>
    <a:srgbClr val="6B6666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50" autoAdjust="0"/>
    <p:restoredTop sz="94273" autoAdjust="0"/>
  </p:normalViewPr>
  <p:slideViewPr>
    <p:cSldViewPr snapToGrid="0">
      <p:cViewPr varScale="1">
        <p:scale>
          <a:sx n="116" d="100"/>
          <a:sy n="116" d="100"/>
        </p:scale>
        <p:origin x="360" y="108"/>
      </p:cViewPr>
      <p:guideLst>
        <p:guide orient="horz" pos="890"/>
        <p:guide orient="horz" pos="3657"/>
        <p:guide pos="1799"/>
        <p:guide pos="69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16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OVUdintsova\Desktop\&#1076;&#1083;&#1103;%20&#1082;&#1086;&#1085;&#1094;&#1077;&#1087;&#1094;&#1080;&#1080;%20&#1075;&#1088;&#1072;&#1092;&#1080;&#1082;%20&#1076;&#1086;&#1093;&#1086;&#1076;&#1099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t" anchorCtr="0"/>
          <a:lstStyle/>
          <a:p>
            <a:pPr>
              <a:defRPr/>
            </a:pPr>
            <a:r>
              <a:rPr lang="ru-RU" sz="1200"/>
              <a:t>Структура доходов от управления государственным имуществом</a:t>
            </a:r>
          </a:p>
        </c:rich>
      </c:tx>
      <c:layout>
        <c:manualLayout>
          <c:xMode val="edge"/>
          <c:yMode val="edge"/>
          <c:x val="0.21690734112781357"/>
          <c:y val="1.004395791989416E-2"/>
        </c:manualLayout>
      </c:layout>
      <c:overlay val="0"/>
      <c:spPr>
        <a:ln>
          <a:noFill/>
          <a:bevel/>
        </a:ln>
      </c:spPr>
    </c:title>
    <c:autoTitleDeleted val="0"/>
    <c:view3D>
      <c:rotX val="30"/>
      <c:rotY val="163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468661949575696E-2"/>
          <c:y val="0.13551119177253479"/>
          <c:w val="0.83782228742319753"/>
          <c:h val="0.77168784029038118"/>
        </c:manualLayout>
      </c:layout>
      <c:pie3DChart>
        <c:varyColors val="1"/>
        <c:ser>
          <c:idx val="0"/>
          <c:order val="0"/>
          <c:tx>
            <c:strRef>
              <c:f>'12.03.2020'!$B$7</c:f>
              <c:strCache>
                <c:ptCount val="1"/>
                <c:pt idx="0">
                  <c:v>Структура доходов от управления государственным имуществом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dLbl>
              <c:idx val="0"/>
              <c:layout>
                <c:manualLayout>
                  <c:x val="4.4525455568071914E-2"/>
                  <c:y val="3.3578176427996268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800"/>
                      <a:t>Аренда и продажа права аренды областных земель
28%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047015485410828E-3"/>
                  <c:y val="-9.888442964516623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800"/>
                      <a:t>Аренда з/у фед.</a:t>
                    </a:r>
                    <a:r>
                      <a:rPr lang="ru-RU" sz="800" baseline="0"/>
                      <a:t> </a:t>
                    </a:r>
                  </a:p>
                  <a:p>
                    <a:pPr>
                      <a:defRPr/>
                    </a:pPr>
                    <a:r>
                      <a:rPr lang="ru-RU" sz="800" baseline="0"/>
                      <a:t>собственности</a:t>
                    </a:r>
                    <a:r>
                      <a:rPr lang="ru-RU" sz="800"/>
                      <a:t>
1%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6262429834470693"/>
                  <c:y val="0.3046886847461826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800"/>
                      <a:t>Реализация имущества
10%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249366259681369E-2"/>
                  <c:y val="-3.158839020826970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800" dirty="0"/>
                      <a:t>Отчисления от прибыли ГП
7%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62878495529959866"/>
                  <c:y val="8.7029438840131479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800"/>
                      <a:t>Дивиденды
42%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3.4595709870544285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800"/>
                      <a:t>Прочие поступления 
1%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57769250011551521"/>
                  <c:y val="-0.57566185595195118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800"/>
                      <a:t>Инвестиционные соглашения
7%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74011500534556574"/>
                  <c:y val="-0.4589492322577751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900" dirty="0"/>
                      <a:t>Аренда</a:t>
                    </a:r>
                    <a:r>
                      <a:rPr lang="ru-RU" sz="900" baseline="0" dirty="0"/>
                      <a:t> госимущества</a:t>
                    </a:r>
                    <a:r>
                      <a:rPr lang="ru-RU" sz="900" dirty="0"/>
                      <a:t>
3%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'12.03.2020'!$A$8:$A$16</c:f>
              <c:strCache>
                <c:ptCount val="9"/>
                <c:pt idx="0">
                  <c:v>Аренда и продажа права аренды областных земель</c:v>
                </c:pt>
                <c:pt idx="1">
                  <c:v>Аренда зем. участков федерал. собственности</c:v>
                </c:pt>
                <c:pt idx="2">
                  <c:v>Аренда госимущества</c:v>
                </c:pt>
                <c:pt idx="3">
                  <c:v>Реализация имущества</c:v>
                </c:pt>
                <c:pt idx="4">
                  <c:v>Отчисления от прибыли ГП</c:v>
                </c:pt>
                <c:pt idx="5">
                  <c:v>Дивиденды</c:v>
                </c:pt>
                <c:pt idx="6">
                  <c:v>Продажа областных земель</c:v>
                </c:pt>
                <c:pt idx="7">
                  <c:v>Прочие поступления </c:v>
                </c:pt>
                <c:pt idx="8">
                  <c:v>Инвестиционные соглашения</c:v>
                </c:pt>
              </c:strCache>
            </c:strRef>
          </c:cat>
          <c:val>
            <c:numRef>
              <c:f>'12.03.2020'!$B$8:$B$16</c:f>
              <c:numCache>
                <c:formatCode>0</c:formatCode>
                <c:ptCount val="9"/>
                <c:pt idx="0">
                  <c:v>27.692504732262176</c:v>
                </c:pt>
                <c:pt idx="1">
                  <c:v>0.62178575477434583</c:v>
                </c:pt>
                <c:pt idx="2">
                  <c:v>3.118311707496384</c:v>
                </c:pt>
                <c:pt idx="3">
                  <c:v>9.849696997804779</c:v>
                </c:pt>
                <c:pt idx="4">
                  <c:v>6.9907149752479496</c:v>
                </c:pt>
                <c:pt idx="5">
                  <c:v>41.954166623724177</c:v>
                </c:pt>
                <c:pt idx="6">
                  <c:v>1.3465261244919904</c:v>
                </c:pt>
                <c:pt idx="7">
                  <c:v>1.1360327840130271</c:v>
                </c:pt>
                <c:pt idx="8">
                  <c:v>7.2902710358071641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6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7244813030567206"/>
          <c:y val="0.15164335629952971"/>
          <c:w val="0.47647037016621863"/>
          <c:h val="0.658205829066802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площадь, тыс.га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rgbClr val="99CCFF"/>
              </a:solidFill>
            </c:spPr>
          </c:dPt>
          <c:dPt>
            <c:idx val="1"/>
            <c:bubble3D val="0"/>
            <c:spPr>
              <a:solidFill>
                <a:srgbClr val="9999FF"/>
              </a:solidFill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4.6266242886804044E-3"/>
                  <c:y val="6.7166375562583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7927505543287283E-2"/>
                  <c:y val="4.2373700331319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5287352457338968E-2"/>
                  <c:y val="-7.1439688557625891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rgbClr val="C00000"/>
                        </a:solidFill>
                      </a:rPr>
                      <a:t>19,6%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3268612027754445E-3"/>
                  <c:y val="-9.0190894427043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543578453053682E-2"/>
                  <c:y val="-6.1214594063239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частная собственность 1546,1 тыс.га (51,9%)</c:v>
                </c:pt>
                <c:pt idx="1">
                  <c:v>невостребованные земельные доли 610 тыс.га (20,4 %)</c:v>
                </c:pt>
                <c:pt idx="2">
                  <c:v>неоформленные земли 587,5 тыс.га (19,6 %)</c:v>
                </c:pt>
                <c:pt idx="3">
                  <c:v>муниципальная собственность 195,4 тыс.га (6,5 %)</c:v>
                </c:pt>
                <c:pt idx="4">
                  <c:v>собственность РФ 32,4 тыс.га (1,1 %)</c:v>
                </c:pt>
                <c:pt idx="5">
                  <c:v>собственность Нижегородской области 19,4 тыс.га (0,6%)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0.51900000000000002</c:v>
                </c:pt>
                <c:pt idx="1">
                  <c:v>0.20399999999999999</c:v>
                </c:pt>
                <c:pt idx="2">
                  <c:v>0.19600000000000001</c:v>
                </c:pt>
                <c:pt idx="3">
                  <c:v>6.5000000000000002E-2</c:v>
                </c:pt>
                <c:pt idx="4">
                  <c:v>1.0999999999999999E-2</c:v>
                </c:pt>
                <c:pt idx="5">
                  <c:v>6.0000000000000001E-3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 b="1"/>
            </a:pPr>
            <a:endParaRPr lang="ru-RU"/>
          </a:p>
        </c:txPr>
      </c:legendEntry>
      <c:layout>
        <c:manualLayout>
          <c:xMode val="edge"/>
          <c:yMode val="edge"/>
          <c:x val="4.4946170325281982E-2"/>
          <c:y val="0.1514317675426238"/>
          <c:w val="0.28994694847797498"/>
          <c:h val="0.519586879733832"/>
        </c:manualLayout>
      </c:layout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29867067397915E-2"/>
          <c:y val="5.3693404235523531E-2"/>
          <c:w val="0.60524688484164013"/>
          <c:h val="0.903019035214481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га</c:v>
                </c:pt>
              </c:strCache>
            </c:strRef>
          </c:tx>
          <c:explosion val="8"/>
          <c:dPt>
            <c:idx val="0"/>
            <c:bubble3D val="0"/>
            <c:explosion val="17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0A5-47CB-B04F-6C3DE82F35B6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0A5-47CB-B04F-6C3DE82F35B6}"/>
              </c:ext>
            </c:extLst>
          </c:dPt>
          <c:dPt>
            <c:idx val="2"/>
            <c:bubble3D val="0"/>
            <c:spPr>
              <a:solidFill>
                <a:srgbClr val="99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0A5-47CB-B04F-6C3DE82F35B6}"/>
              </c:ext>
            </c:extLst>
          </c:dPt>
          <c:dPt>
            <c:idx val="3"/>
            <c:bubble3D val="0"/>
            <c:spPr>
              <a:solidFill>
                <a:srgbClr val="4BAF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0A5-47CB-B04F-6C3DE82F35B6}"/>
              </c:ext>
            </c:extLst>
          </c:dPt>
          <c:dLbls>
            <c:dLbl>
              <c:idx val="0"/>
              <c:layout>
                <c:manualLayout>
                  <c:x val="2.3703381506840059E-2"/>
                  <c:y val="-0.1068264153813514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0A5-47CB-B04F-6C3DE82F35B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6321570712819791E-3"/>
                  <c:y val="7.698737142295168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0A5-47CB-B04F-6C3DE82F35B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8799540610629656E-3"/>
                  <c:y val="-4.279319797403720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0A5-47CB-B04F-6C3DE82F35B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6741102068462148E-2"/>
                  <c:y val="-5.009699410349510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0A5-47CB-B04F-6C3DE82F35B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9703919159819615E-2"/>
                  <c:y val="-9.272476171795256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0A5-47CB-B04F-6C3DE82F35B6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5857398810855849E-3"/>
                  <c:y val="-8.034810595294804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0A5-47CB-B04F-6C3DE82F35B6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7816760956181342E-2"/>
                  <c:y val="-2.798281887361946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10A5-47CB-B04F-6C3DE82F35B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Аренда, 8470 га</c:v>
                </c:pt>
                <c:pt idx="1">
                  <c:v>Постоянное (бессрочное) пользование, 5010 га</c:v>
                </c:pt>
                <c:pt idx="2">
                  <c:v>Безвозмездное пользование, 980 га</c:v>
                </c:pt>
                <c:pt idx="3">
                  <c:v>Неиспользуемые (невостребованные) земельные участки (казна Нижегородской области, 4940 га)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8470</c:v>
                </c:pt>
                <c:pt idx="1">
                  <c:v>5010</c:v>
                </c:pt>
                <c:pt idx="2">
                  <c:v>980</c:v>
                </c:pt>
                <c:pt idx="3">
                  <c:v>4940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0A5-47CB-B04F-6C3DE82F35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0.69691587307785308"/>
          <c:y val="4.9770824910231423E-2"/>
          <c:w val="0.27566654702135746"/>
          <c:h val="0.7444267721485528"/>
        </c:manualLayout>
      </c:layout>
      <c:overlay val="0"/>
      <c:txPr>
        <a:bodyPr/>
        <a:lstStyle/>
        <a:p>
          <a:pPr>
            <a:defRPr sz="1500" b="1" i="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472861320323808"/>
          <c:y val="0.10333093400017374"/>
          <c:w val="0.78275827809659382"/>
          <c:h val="0.652058074525071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'[к отчету доходы за 2016 2017 2018 Тюрин.xlsx]доходы 2016-2018'!$A$2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1.3182674199623353E-2"/>
                  <c:y val="1.926782273603153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433 181,0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8832391713747645E-2"/>
                  <c:y val="-1.5171513965378604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4161958568738224E-3"/>
                  <c:y val="5.78034682080924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'[к отчету доходы за 2016 2017 2018 Тюрин.xlsx]доходы 2016-2018'!$B$1:$C$1</c:f>
              <c:strCache>
                <c:ptCount val="2"/>
                <c:pt idx="0">
                  <c:v>Доходы от использования областного имущества и земли</c:v>
                </c:pt>
              </c:strCache>
            </c:strRef>
          </c:cat>
          <c:val>
            <c:numRef>
              <c:f>'[к отчету доходы за 2016 2017 2018 Тюрин.xlsx]доходы 2016-2018'!$B$2:$C$2</c:f>
              <c:numCache>
                <c:formatCode>General</c:formatCode>
                <c:ptCount val="2"/>
                <c:pt idx="0">
                  <c:v>433181</c:v>
                </c:pt>
              </c:numCache>
            </c:numRef>
          </c:val>
        </c:ser>
        <c:ser>
          <c:idx val="1"/>
          <c:order val="1"/>
          <c:tx>
            <c:strRef>
              <c:f>'[к отчету доходы за 2016 2017 2018 Тюрин.xlsx]доходы 2016-2018'!$A$4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  <a:ln w="25400" cap="flat" cmpd="sng" algn="ctr">
              <a:solidFill>
                <a:schemeClr val="accent4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156069364161856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440 335,3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8832391713748337E-3"/>
                  <c:y val="-1.1560693641618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'[к отчету доходы за 2016 2017 2018 Тюрин.xlsx]доходы 2016-2018'!$B$1:$C$1</c:f>
              <c:strCache>
                <c:ptCount val="2"/>
                <c:pt idx="0">
                  <c:v>Доходы от использования областного имущества и земли</c:v>
                </c:pt>
              </c:strCache>
            </c:strRef>
          </c:cat>
          <c:val>
            <c:numRef>
              <c:f>'[к отчету доходы за 2016 2017 2018 Тюрин.xlsx]доходы 2016-2018'!$B$4:$C$4</c:f>
              <c:numCache>
                <c:formatCode>General</c:formatCode>
                <c:ptCount val="2"/>
                <c:pt idx="0">
                  <c:v>440335.3</c:v>
                </c:pt>
              </c:numCache>
            </c:numRef>
          </c:val>
        </c:ser>
        <c:ser>
          <c:idx val="2"/>
          <c:order val="2"/>
          <c:tx>
            <c:strRef>
              <c:f>'[к отчету доходы за 2016 2017 2018 Тюрин.xlsx]доходы 2016-2018'!$A$5</c:f>
              <c:strCache>
                <c:ptCount val="1"/>
                <c:pt idx="0">
                  <c:v>2018
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-1.8522050940815496E-3"/>
                  <c:y val="-1.172515723015303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508 869,9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949152542372881E-2"/>
                  <c:y val="-2.774832723374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182674199623353E-2"/>
                  <c:y val="-9.63391136801541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'[к отчету доходы за 2016 2017 2018 Тюрин.xlsx]доходы 2016-2018'!$B$1:$C$1</c:f>
              <c:strCache>
                <c:ptCount val="2"/>
                <c:pt idx="0">
                  <c:v>Доходы от использования областного имущества и земли</c:v>
                </c:pt>
              </c:strCache>
            </c:strRef>
          </c:cat>
          <c:val>
            <c:numRef>
              <c:f>'[к отчету доходы за 2016 2017 2018 Тюрин.xlsx]доходы 2016-2018'!$B$5:$C$5</c:f>
              <c:numCache>
                <c:formatCode>General</c:formatCode>
                <c:ptCount val="2"/>
                <c:pt idx="0">
                  <c:v>508889.9</c:v>
                </c:pt>
              </c:numCache>
            </c:numRef>
          </c:val>
        </c:ser>
        <c:ser>
          <c:idx val="3"/>
          <c:order val="3"/>
          <c:tx>
            <c:strRef>
              <c:f>Лист1!$A$6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Лист1!$B$6</c:f>
              <c:numCache>
                <c:formatCode>#,##0.0</c:formatCode>
                <c:ptCount val="1"/>
                <c:pt idx="0">
                  <c:v>931478.4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05421856"/>
        <c:axId val="-1305420224"/>
      </c:barChart>
      <c:catAx>
        <c:axId val="-1305421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305420224"/>
        <c:crosses val="autoZero"/>
        <c:auto val="1"/>
        <c:lblAlgn val="ctr"/>
        <c:lblOffset val="100"/>
        <c:noMultiLvlLbl val="0"/>
      </c:catAx>
      <c:valAx>
        <c:axId val="-1305420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ru-RU"/>
          </a:p>
        </c:txPr>
        <c:crossAx val="-1305421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923825199816127"/>
          <c:y val="0.26479242911537465"/>
          <c:w val="9.6628146833758463E-2"/>
          <c:h val="0.2933185129293150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n>
            <a:solidFill>
              <a:sysClr val="windowText" lastClr="000000"/>
            </a:solidFill>
          </a:ln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32163555919677"/>
          <c:y val="0.15573128273417938"/>
          <c:w val="0.7112337512432283"/>
          <c:h val="0.80707915720989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"/>
          <c:dPt>
            <c:idx val="0"/>
            <c:bubble3D val="0"/>
            <c:explosion val="6"/>
            <c:spPr>
              <a:solidFill>
                <a:srgbClr val="0070C0"/>
              </a:solidFill>
            </c:spPr>
          </c:dPt>
          <c:dPt>
            <c:idx val="1"/>
            <c:bubble3D val="0"/>
            <c:explosion val="6"/>
          </c:dPt>
          <c:dPt>
            <c:idx val="2"/>
            <c:bubble3D val="0"/>
            <c:explosion val="14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5.1281414841673888E-2"/>
                  <c:y val="-5.7331769858849878E-2"/>
                </c:manualLayout>
              </c:layout>
              <c:spPr>
                <a:noFill/>
                <a:ln w="1936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 baseline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725854464600318E-2"/>
                  <c:y val="-9.4877119800347742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="1" baseline="0">
                        <a:solidFill>
                          <a:schemeClr val="tx1"/>
                        </a:solidFill>
                      </a:defRPr>
                    </a:pPr>
                    <a:r>
                      <a:rPr lang="en-US" b="1" baseline="0" dirty="0">
                        <a:solidFill>
                          <a:schemeClr val="tx1"/>
                        </a:solidFill>
                      </a:rPr>
                      <a:t>10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 w="19361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2218752657861804"/>
                  <c:y val="-1.7039114376017806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="1" baseline="0">
                        <a:solidFill>
                          <a:schemeClr val="tx1"/>
                        </a:solidFill>
                      </a:defRPr>
                    </a:pPr>
                    <a:r>
                      <a:rPr lang="en-US" dirty="0" smtClean="0"/>
                      <a:t>21</a:t>
                    </a:r>
                    <a:endParaRPr lang="en-US" dirty="0"/>
                  </a:p>
                </c:rich>
              </c:tx>
              <c:spPr>
                <a:noFill/>
                <a:ln w="19361">
                  <a:noFill/>
                </a:ln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3536966970037833E-2"/>
                  <c:y val="-8.6727261846594808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="1" baseline="0">
                        <a:solidFill>
                          <a:schemeClr val="tx1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17</a:t>
                    </a:r>
                    <a:endParaRPr lang="en-US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pPr>
                <a:noFill/>
                <a:ln w="19361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9361">
                <a:noFill/>
              </a:ln>
            </c:spPr>
            <c:txPr>
              <a:bodyPr/>
              <a:lstStyle/>
              <a:p>
                <a:pPr>
                  <a:defRPr b="1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Помещения, находящиеся в объектах культурного наследия</c:v>
                </c:pt>
                <c:pt idx="1">
                  <c:v>Доли, в праве общей долевой собственности</c:v>
                </c:pt>
                <c:pt idx="2">
                  <c:v>Здания</c:v>
                </c:pt>
                <c:pt idx="3">
                  <c:v>Помещения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10</c:v>
                </c:pt>
                <c:pt idx="2">
                  <c:v>24</c:v>
                </c:pt>
                <c:pt idx="3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69">
          <a:noFill/>
        </a:ln>
      </c:spPr>
    </c:plotArea>
    <c:legend>
      <c:legendPos val="l"/>
      <c:legendEntry>
        <c:idx val="0"/>
        <c:txPr>
          <a:bodyPr/>
          <a:lstStyle/>
          <a:p>
            <a:pPr>
              <a:defRPr sz="1296" baseline="0">
                <a:solidFill>
                  <a:schemeClr val="tx1"/>
                </a:solidFill>
                <a:latin typeface="Calibri" panose="020F050202020403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96" baseline="0">
                <a:solidFill>
                  <a:schemeClr val="tx1"/>
                </a:solidFill>
                <a:latin typeface="Calibri" panose="020F0502020204030204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96" baseline="0">
                <a:solidFill>
                  <a:schemeClr val="tx1"/>
                </a:solidFill>
                <a:latin typeface="Calibri" panose="020F0502020204030204" pitchFamily="34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96" baseline="0">
                <a:solidFill>
                  <a:schemeClr val="tx1"/>
                </a:solidFill>
                <a:latin typeface="Calibri" panose="020F050202020403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2.4248291920708355E-2"/>
          <c:y val="2.293278557571608E-2"/>
          <c:w val="0.93320118059172563"/>
          <c:h val="0.21932983777485482"/>
        </c:manualLayout>
      </c:layout>
      <c:overlay val="0"/>
      <c:txPr>
        <a:bodyPr anchor="b" anchorCtr="0"/>
        <a:lstStyle/>
        <a:p>
          <a:pPr>
            <a:defRPr sz="1296" baseline="0">
              <a:solidFill>
                <a:schemeClr val="tx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37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Количество объектов </a:t>
            </a:r>
            <a:r>
              <a:rPr lang="ru-RU" sz="1600" dirty="0" smtClean="0"/>
              <a:t>учета </a:t>
            </a:r>
            <a:r>
              <a:rPr lang="ru-RU" sz="1600" b="1" i="0" u="none" strike="noStrike" baseline="0" dirty="0" smtClean="0">
                <a:effectLst/>
              </a:rPr>
              <a:t>по состоянию на 01.07.2020 г.</a:t>
            </a:r>
            <a:r>
              <a:rPr lang="ru-RU" sz="1600" dirty="0" smtClean="0"/>
              <a:t>,</a:t>
            </a:r>
          </a:p>
          <a:p>
            <a:pPr>
              <a:defRPr sz="1600"/>
            </a:pPr>
            <a:r>
              <a:rPr lang="ru-RU" sz="1600" dirty="0" smtClean="0"/>
              <a:t> </a:t>
            </a:r>
            <a:r>
              <a:rPr lang="ru-RU" sz="1600" dirty="0"/>
              <a:t>всего 34829 </a:t>
            </a:r>
            <a:r>
              <a:rPr lang="ru-RU" sz="1600" dirty="0" smtClean="0"/>
              <a:t>единиц общей стоимостью 187034,6 млн</a:t>
            </a:r>
            <a:r>
              <a:rPr lang="ru-RU" sz="1600" baseline="0" dirty="0" smtClean="0"/>
              <a:t> </a:t>
            </a:r>
            <a:r>
              <a:rPr lang="ru-RU" sz="1600" dirty="0" smtClean="0"/>
              <a:t>руб.</a:t>
            </a:r>
            <a:endParaRPr lang="ru-RU" sz="1600" dirty="0"/>
          </a:p>
        </c:rich>
      </c:tx>
      <c:layout>
        <c:manualLayout>
          <c:xMode val="edge"/>
          <c:yMode val="edge"/>
          <c:x val="0.26502152934394185"/>
          <c:y val="2.0466899121756494E-2"/>
        </c:manualLayout>
      </c:layout>
      <c:overlay val="0"/>
    </c:title>
    <c:autoTitleDeleted val="0"/>
    <c:view3D>
      <c:rotX val="4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399811364644208E-2"/>
          <c:y val="0.20732223460666591"/>
          <c:w val="0.60627870324503985"/>
          <c:h val="0.723345819127071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объектов учета, всего 34829 (шт.)  по состоянию на 01.07.2020</c:v>
                </c:pt>
              </c:strCache>
            </c:strRef>
          </c:tx>
          <c:spPr>
            <a:solidFill>
              <a:srgbClr val="FF0000"/>
            </a:solidFill>
          </c:spPr>
          <c:explosion val="16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explosion val="21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flat"/>
            </c:spPr>
          </c:dPt>
          <c:dPt>
            <c:idx val="2"/>
            <c:bubble3D val="0"/>
            <c:explosion val="14"/>
            <c:spPr>
              <a:solidFill>
                <a:srgbClr val="0070C0"/>
              </a:solidFill>
            </c:spPr>
          </c:dPt>
          <c:dPt>
            <c:idx val="3"/>
            <c:bubble3D val="0"/>
          </c:dPt>
          <c:dLbls>
            <c:dLbl>
              <c:idx val="0"/>
              <c:layout>
                <c:manualLayout>
                  <c:x val="2.8879537207398779E-2"/>
                  <c:y val="-1.279181195109781E-2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ru-RU" sz="1400" b="1" dirty="0" smtClean="0"/>
                      <a:t>8065 ед. </a:t>
                    </a:r>
                  </a:p>
                  <a:p>
                    <a:pPr>
                      <a:defRPr sz="1400"/>
                    </a:pPr>
                    <a:r>
                      <a:rPr lang="ru-RU" sz="1400" b="1" dirty="0" smtClean="0"/>
                      <a:t>93767,5 млн</a:t>
                    </a:r>
                    <a:r>
                      <a:rPr lang="ru-RU" sz="1400" b="1" baseline="0" dirty="0" smtClean="0"/>
                      <a:t> </a:t>
                    </a:r>
                    <a:r>
                      <a:rPr lang="ru-RU" sz="1400" b="1" dirty="0" smtClean="0"/>
                      <a:t>руб.</a:t>
                    </a:r>
                    <a:endParaRPr lang="ru-RU" sz="1400" b="1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461612955633407E-2"/>
                  <c:y val="-6.3959059755489003E-2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ru-RU" sz="1400" b="1" dirty="0" smtClean="0"/>
                      <a:t>13 ед.</a:t>
                    </a:r>
                  </a:p>
                  <a:p>
                    <a:pPr>
                      <a:defRPr sz="1400"/>
                    </a:pPr>
                    <a:r>
                      <a:rPr lang="ru-RU" sz="1400" b="1" dirty="0" smtClean="0"/>
                      <a:t>4960,1 млн</a:t>
                    </a:r>
                    <a:r>
                      <a:rPr lang="ru-RU" sz="1400" b="1" baseline="0" dirty="0" smtClean="0"/>
                      <a:t> </a:t>
                    </a:r>
                    <a:r>
                      <a:rPr lang="ru-RU" sz="1400" b="1" dirty="0" smtClean="0"/>
                      <a:t>руб.</a:t>
                    </a:r>
                    <a:r>
                      <a:rPr lang="ru-RU" sz="1400" dirty="0" smtClean="0"/>
                      <a:t> 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730277458556783"/>
                      <c:h val="0.1200383633491018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0781585966978792E-2"/>
                  <c:y val="1.2791811951097904E-2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ru-RU" sz="1400" b="1" dirty="0" smtClean="0"/>
                      <a:t>10937 ед.</a:t>
                    </a:r>
                  </a:p>
                  <a:p>
                    <a:pPr>
                      <a:defRPr sz="1400"/>
                    </a:pPr>
                    <a:r>
                      <a:rPr lang="ru-RU" sz="1400" b="1" dirty="0" smtClean="0"/>
                      <a:t>77377,1 млн</a:t>
                    </a:r>
                    <a:r>
                      <a:rPr lang="ru-RU" sz="1400" b="1" baseline="0" dirty="0" smtClean="0"/>
                      <a:t> </a:t>
                    </a:r>
                    <a:r>
                      <a:rPr lang="ru-RU" sz="1400" b="1" dirty="0" smtClean="0"/>
                      <a:t>руб.</a:t>
                    </a:r>
                    <a:endParaRPr lang="ru-RU" sz="1400" b="1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3646148848231759E-3"/>
                  <c:y val="-0.1893188168762476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ru-RU" sz="1400" b="1" dirty="0" smtClean="0"/>
                      <a:t>15814 ед.</a:t>
                    </a:r>
                  </a:p>
                  <a:p>
                    <a:pPr>
                      <a:defRPr sz="1400"/>
                    </a:pPr>
                    <a:r>
                      <a:rPr lang="ru-RU" sz="1400" b="1" dirty="0" smtClean="0"/>
                      <a:t>10929,9 млн</a:t>
                    </a:r>
                    <a:r>
                      <a:rPr lang="ru-RU" sz="1400" b="1" baseline="0" dirty="0" smtClean="0"/>
                      <a:t> </a:t>
                    </a:r>
                    <a:r>
                      <a:rPr lang="ru-RU" sz="1400" b="1" dirty="0" smtClean="0"/>
                      <a:t>руб.</a:t>
                    </a:r>
                    <a:endParaRPr lang="ru-RU" sz="1400" b="1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Земельные участки</c:v>
                </c:pt>
                <c:pt idx="1">
                  <c:v>Пакеты акций</c:v>
                </c:pt>
                <c:pt idx="2">
                  <c:v>Недвижимое имущество</c:v>
                </c:pt>
                <c:pt idx="3">
                  <c:v>Движимое имущество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8065</c:v>
                </c:pt>
                <c:pt idx="1">
                  <c:v>13</c:v>
                </c:pt>
                <c:pt idx="2">
                  <c:v>10937</c:v>
                </c:pt>
                <c:pt idx="3">
                  <c:v>15814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1968859363168725"/>
          <c:y val="0.21837153989040942"/>
          <c:w val="0.25926790672378663"/>
          <c:h val="0.5061546042376886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172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8647260165092803"/>
          <c:w val="0.44943394356628175"/>
          <c:h val="0.427745132291981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explosion val="21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explosion val="14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explosion val="15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explosion val="14"/>
            <c:spPr>
              <a:solidFill>
                <a:srgbClr val="33993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explosion val="13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1.4187888238224391E-3"/>
                  <c:y val="-9.957089894342736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44</a:t>
                    </a:r>
                    <a:endParaRPr lang="en-US" b="1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5171071495780302E-2"/>
                      <c:h val="4.5069445148566513E-2"/>
                    </c:manualLayout>
                  </c15:layout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dirty="0" smtClean="0"/>
                      <a:t>322</a:t>
                    </a:r>
                    <a:endParaRPr lang="en-US" b="1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8884106629866076E-3"/>
                  <c:y val="5.952524777411023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24</a:t>
                    </a:r>
                    <a:endParaRPr lang="en-US" b="1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4070641118141532E-2"/>
                  <c:y val="7.8051401044422625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131</a:t>
                    </a:r>
                    <a:endParaRPr lang="en-US" b="1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300024158518894E-2"/>
                      <c:h val="5.1617064298479322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6.2821776624155529E-2"/>
                  <c:y val="-8.954058226378862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202</a:t>
                    </a:r>
                    <a:endParaRPr lang="en-US" b="1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73419330700342E-2"/>
                      <c:h val="6.0347223165029724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2.4308154880918215E-2"/>
                  <c:y val="-8.591149023038786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47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2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Передано в аренду - 44</c:v>
                </c:pt>
                <c:pt idx="1">
                  <c:v>Передано в безвозмездное пользование - 322</c:v>
                </c:pt>
                <c:pt idx="2">
                  <c:v>Передано в  концессию - 24</c:v>
                </c:pt>
                <c:pt idx="3">
                  <c:v>Не вовлечено в хозяйственный оборот:
- подлежит передаче: в муницип. собственность - 29;  в безвозм.пользование - 42 (в т.ч. 4 - культовые,  38 - скотомогильники); - к списанию - 32; - объекты ГО - 22; - к исключению из учета - 6 (места общего пользования</c:v>
                </c:pt>
                <c:pt idx="4">
                  <c:v>Подлежат вовлечению в хозяйственный оборот посредством изменения собственника, привлечению инвестора, изменению назначения - 202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44</c:v>
                </c:pt>
                <c:pt idx="1">
                  <c:v>322</c:v>
                </c:pt>
                <c:pt idx="2">
                  <c:v>24</c:v>
                </c:pt>
                <c:pt idx="3">
                  <c:v>131</c:v>
                </c:pt>
                <c:pt idx="4">
                  <c:v>202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2"/>
        <c:txPr>
          <a:bodyPr rot="0" vert="horz" anchor="ctr" anchorCtr="1"/>
          <a:lstStyle/>
          <a:p>
            <a:pPr>
              <a:defRPr/>
            </a:pPr>
            <a:endParaRPr lang="ru-RU"/>
          </a:p>
        </c:txPr>
      </c:legendEntry>
      <c:layout>
        <c:manualLayout>
          <c:xMode val="edge"/>
          <c:yMode val="edge"/>
          <c:x val="0.45346378648285091"/>
          <c:y val="3.7208693244730244E-2"/>
          <c:w val="0.51936536777472653"/>
          <c:h val="0.812090376391863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vert="horz" anchor="ctr" anchorCtr="1"/>
        <a:lstStyle/>
        <a:p>
          <a:pPr>
            <a:defRPr/>
          </a:pPr>
          <a:endParaRPr lang="ru-RU"/>
        </a:p>
      </c:txPr>
    </c:legend>
    <c:plotVisOnly val="1"/>
    <c:dispBlanksAs val="zero"/>
    <c:showDLblsOverMax val="1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836</c:v>
                </c:pt>
                <c:pt idx="1">
                  <c:v>1267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156388896"/>
        <c:axId val="-1156394880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56388896"/>
        <c:axId val="-1156394880"/>
      </c:lineChart>
      <c:catAx>
        <c:axId val="-115638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156394880"/>
        <c:crosses val="autoZero"/>
        <c:auto val="1"/>
        <c:lblAlgn val="ctr"/>
        <c:lblOffset val="100"/>
        <c:noMultiLvlLbl val="0"/>
      </c:catAx>
      <c:valAx>
        <c:axId val="-115639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156388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69165899298483235"/>
          <c:y val="0.89848476762984009"/>
          <c:w val="0.27089707440018379"/>
          <c:h val="8.15820947059469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Рассмотрено ходатайств в 2019 г.</a:t>
            </a:r>
          </a:p>
        </c:rich>
      </c:tx>
      <c:layout>
        <c:manualLayout>
          <c:xMode val="edge"/>
          <c:yMode val="edge"/>
          <c:x val="0.19743982300423185"/>
          <c:y val="4.673508228533044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938-4779-AA4F-8776444733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938-4779-AA4F-8776444733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938-4779-AA4F-87764447336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938-4779-AA4F-8776444733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Одобрено</c:v>
                </c:pt>
                <c:pt idx="1">
                  <c:v>Отложено, отказ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525</c:v>
                </c:pt>
                <c:pt idx="1">
                  <c:v>178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938-4779-AA4F-877644473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0187335958005251"/>
          <c:y val="0.9092257217847769"/>
          <c:w val="0.4564384660250802"/>
          <c:h val="6.69647544056992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рассмотрения ходатайств 2018-2019 гг.</a:t>
            </a:r>
          </a:p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рассмотрено ходатайств в 2018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2018 г</c:v>
                </c:pt>
                <c:pt idx="1">
                  <c:v>2019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92-4225-A930-4BDA647D7FB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рассмотрено ходатайств в 2019 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2018 г</c:v>
                </c:pt>
                <c:pt idx="1">
                  <c:v>2019 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703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792-4225-A930-4BDA647D7FB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2018 г</c:v>
                </c:pt>
                <c:pt idx="1">
                  <c:v>2019 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792-4225-A930-4BDA647D7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56389440"/>
        <c:axId val="-1238276752"/>
      </c:barChart>
      <c:catAx>
        <c:axId val="-115638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238276752"/>
        <c:crosses val="autoZero"/>
        <c:auto val="1"/>
        <c:lblAlgn val="ctr"/>
        <c:lblOffset val="100"/>
        <c:noMultiLvlLbl val="0"/>
      </c:catAx>
      <c:valAx>
        <c:axId val="-123827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15638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3890037182852144"/>
          <c:y val="0.1190476190476190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842620125656497E-2"/>
          <c:y val="0.35518965010291093"/>
          <c:w val="0.92615740471556596"/>
          <c:h val="0.413630689909976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Предоставлено земельных участков в 2019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C4-4797-B386-692A1ACDAD8C}"/>
              </c:ext>
            </c:extLst>
          </c:dPt>
          <c:dLbls>
            <c:dLbl>
              <c:idx val="0"/>
              <c:layout>
                <c:manualLayout>
                  <c:x val="-1.3685636239526427E-3"/>
                  <c:y val="0.23173574632399813"/>
                </c:manualLayout>
              </c:layout>
              <c:tx>
                <c:rich>
                  <a:bodyPr/>
                  <a:lstStyle/>
                  <a:p>
                    <a:r>
                      <a:rPr lang="en-US" sz="1100" b="1"/>
                      <a:t>290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3C4-4797-B386-692A1ACDAD8C}"/>
                </c:ext>
                <c:ext xmlns:c15="http://schemas.microsoft.com/office/drawing/2012/chart" uri="{CE6537A1-D6FC-4f65-9D91-7224C49458BB}">
                  <c15:layout>
                    <c:manualLayout>
                      <c:w val="9.0448829928416366E-2"/>
                      <c:h val="0.1175548867476581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Аренда, Безвозмедное пользование</c:v>
                </c:pt>
                <c:pt idx="1">
                  <c:v>Постоянное (бессрочное) пользование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3C4-4797-B386-692A1ACDAD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153729792"/>
        <c:axId val="-1153731968"/>
      </c:barChart>
      <c:catAx>
        <c:axId val="-1153729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153731968"/>
        <c:crosses val="autoZero"/>
        <c:auto val="1"/>
        <c:lblAlgn val="ctr"/>
        <c:lblOffset val="100"/>
        <c:noMultiLvlLbl val="0"/>
      </c:catAx>
      <c:valAx>
        <c:axId val="-11537319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1537297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341B05-206E-4771-A717-9972602E2073}" type="doc">
      <dgm:prSet loTypeId="urn:microsoft.com/office/officeart/2005/8/layout/matrix1" loCatId="matrix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AB7694B-CE8E-4748-90C7-B1D3C62D6FF1}">
      <dgm:prSet phldrT="[Текст]" custT="1"/>
      <dgm:spPr>
        <a:solidFill>
          <a:schemeClr val="bg2">
            <a:lumMod val="65000"/>
          </a:schemeClr>
        </a:solidFill>
      </dgm:spPr>
      <dgm:t>
        <a:bodyPr/>
        <a:lstStyle/>
        <a:p>
          <a:r>
            <a: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ПРОБЛЕМЫ</a:t>
          </a:r>
          <a:endParaRPr lang="ru-RU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E893A11B-11DB-49A6-8F2D-028ECDC50C24}" type="parTrans" cxnId="{4DCF8CB7-3D28-4598-B659-3F0E37BFB9E0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+mn-lt"/>
          </a:endParaRPr>
        </a:p>
      </dgm:t>
    </dgm:pt>
    <dgm:pt modelId="{E88482FE-8DC3-4CCF-86F8-F37B07258652}" type="sibTrans" cxnId="{4DCF8CB7-3D28-4598-B659-3F0E37BFB9E0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+mn-lt"/>
          </a:endParaRPr>
        </a:p>
      </dgm:t>
    </dgm:pt>
    <dgm:pt modelId="{29531408-54D5-42CC-A4C7-0D974E29D4C4}">
      <dgm:prSet phldrT="[Текст]" custT="1"/>
      <dgm:spPr>
        <a:solidFill>
          <a:schemeClr val="accent6"/>
        </a:solidFill>
        <a:ln>
          <a:noFill/>
        </a:ln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  <a:latin typeface="+mn-lt"/>
            </a:rPr>
            <a:t>Отсутствие программы финансового оздоровления </a:t>
          </a:r>
          <a:r>
            <a:rPr lang="ru-RU" sz="2000" dirty="0" smtClean="0">
              <a:solidFill>
                <a:schemeClr val="tx1"/>
              </a:solidFill>
              <a:latin typeface="+mn-lt"/>
            </a:rPr>
            <a:t>организаций, значимых для региона </a:t>
          </a:r>
          <a:endParaRPr lang="ru-RU" sz="2000" dirty="0">
            <a:solidFill>
              <a:schemeClr val="tx1"/>
            </a:solidFill>
            <a:latin typeface="+mn-lt"/>
          </a:endParaRPr>
        </a:p>
      </dgm:t>
    </dgm:pt>
    <dgm:pt modelId="{8019721F-3016-4410-A7FD-17ECF903C60B}" type="parTrans" cxnId="{D2754CF6-C0FB-4367-A093-80D4F89C9636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+mn-lt"/>
          </a:endParaRPr>
        </a:p>
      </dgm:t>
    </dgm:pt>
    <dgm:pt modelId="{44FAAF71-37AD-45BD-8285-C9454097773F}" type="sibTrans" cxnId="{D2754CF6-C0FB-4367-A093-80D4F89C9636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+mn-lt"/>
          </a:endParaRPr>
        </a:p>
      </dgm:t>
    </dgm:pt>
    <dgm:pt modelId="{F7484F53-6089-430A-AB4F-24BD7D51011C}">
      <dgm:prSet phldrT="[Текст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Отсутствие программы субсидирования значимых для региона организаций с целью предотвращения банкротства</a:t>
          </a:r>
          <a:endParaRPr lang="ru-RU" sz="2000" dirty="0">
            <a:solidFill>
              <a:schemeClr val="tx1"/>
            </a:solidFill>
            <a:latin typeface="+mn-lt"/>
          </a:endParaRPr>
        </a:p>
      </dgm:t>
    </dgm:pt>
    <dgm:pt modelId="{8243E1EC-4C7B-44E0-B70E-1B379EFC22CE}" type="parTrans" cxnId="{08E88E7B-51A5-43FA-8151-B2A48A8A6267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+mn-lt"/>
          </a:endParaRPr>
        </a:p>
      </dgm:t>
    </dgm:pt>
    <dgm:pt modelId="{13393EEE-8D44-419F-B941-8A0EE3C7146E}" type="sibTrans" cxnId="{08E88E7B-51A5-43FA-8151-B2A48A8A6267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+mn-lt"/>
          </a:endParaRPr>
        </a:p>
      </dgm:t>
    </dgm:pt>
    <dgm:pt modelId="{864E59CE-49CF-4B2A-A4AB-8E8DF762C27C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+mn-lt"/>
            </a:rPr>
            <a:t>Отсутствие реестра организаций</a:t>
          </a:r>
          <a:r>
            <a:rPr lang="ru-RU" sz="2000" dirty="0" smtClean="0">
              <a:solidFill>
                <a:schemeClr val="tx1"/>
              </a:solidFill>
              <a:latin typeface="+mn-lt"/>
            </a:rPr>
            <a:t>, имеющих значимость для Нижегородской области</a:t>
          </a:r>
          <a:endParaRPr lang="ru-RU" sz="2000" dirty="0">
            <a:solidFill>
              <a:schemeClr val="tx1"/>
            </a:solidFill>
            <a:latin typeface="+mn-lt"/>
          </a:endParaRPr>
        </a:p>
      </dgm:t>
    </dgm:pt>
    <dgm:pt modelId="{FA8A6698-68BC-40DC-95EE-A24A87C7D23B}" type="parTrans" cxnId="{0147113D-F441-4FB1-8252-54F658961083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+mn-lt"/>
          </a:endParaRPr>
        </a:p>
      </dgm:t>
    </dgm:pt>
    <dgm:pt modelId="{8464BC41-4745-4855-83D1-55D528428010}" type="sibTrans" cxnId="{0147113D-F441-4FB1-8252-54F658961083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+mn-lt"/>
          </a:endParaRPr>
        </a:p>
      </dgm:t>
    </dgm:pt>
    <dgm:pt modelId="{DD5E8F12-E7F5-4D5A-ABC3-76DB2EFB497F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+mn-lt"/>
            </a:rPr>
            <a:t>Рост количества недобросовестных застройщиков</a:t>
          </a:r>
          <a:endParaRPr lang="ru-RU" sz="2000" dirty="0">
            <a:solidFill>
              <a:schemeClr val="tx1"/>
            </a:solidFill>
            <a:latin typeface="+mn-lt"/>
          </a:endParaRPr>
        </a:p>
      </dgm:t>
    </dgm:pt>
    <dgm:pt modelId="{DA3B9E4D-7D03-4CB6-A274-145BC4D29EAE}" type="parTrans" cxnId="{F262A8D1-3F54-4462-BB32-78A3477B1F88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+mn-lt"/>
          </a:endParaRPr>
        </a:p>
      </dgm:t>
    </dgm:pt>
    <dgm:pt modelId="{DC62A14B-D2B9-4207-870A-8310739EDCE1}" type="sibTrans" cxnId="{F262A8D1-3F54-4462-BB32-78A3477B1F88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+mn-lt"/>
          </a:endParaRPr>
        </a:p>
      </dgm:t>
    </dgm:pt>
    <dgm:pt modelId="{5A86F1F7-339D-41FB-AC56-00CC9D21F8D4}" type="pres">
      <dgm:prSet presAssocID="{EB341B05-206E-4771-A717-9972602E207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95526E-A0D2-4BF6-9919-15758F8682A5}" type="pres">
      <dgm:prSet presAssocID="{EB341B05-206E-4771-A717-9972602E2073}" presName="matrix" presStyleCnt="0"/>
      <dgm:spPr/>
    </dgm:pt>
    <dgm:pt modelId="{FDAADC6A-3B1E-499E-A112-9416F848B5AD}" type="pres">
      <dgm:prSet presAssocID="{EB341B05-206E-4771-A717-9972602E2073}" presName="tile1" presStyleLbl="node1" presStyleIdx="0" presStyleCnt="4" custLinFactNeighborX="-1229"/>
      <dgm:spPr/>
      <dgm:t>
        <a:bodyPr/>
        <a:lstStyle/>
        <a:p>
          <a:endParaRPr lang="ru-RU"/>
        </a:p>
      </dgm:t>
    </dgm:pt>
    <dgm:pt modelId="{A93FA756-EDAB-4EF5-A604-2EAD0B4AB0C2}" type="pres">
      <dgm:prSet presAssocID="{EB341B05-206E-4771-A717-9972602E207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8B84E-299F-4CCA-BFC0-05BC461BE614}" type="pres">
      <dgm:prSet presAssocID="{EB341B05-206E-4771-A717-9972602E2073}" presName="tile2" presStyleLbl="node1" presStyleIdx="1" presStyleCnt="4"/>
      <dgm:spPr/>
      <dgm:t>
        <a:bodyPr/>
        <a:lstStyle/>
        <a:p>
          <a:endParaRPr lang="ru-RU"/>
        </a:p>
      </dgm:t>
    </dgm:pt>
    <dgm:pt modelId="{1CF8814E-8F92-407B-8BB8-0F41E190DC82}" type="pres">
      <dgm:prSet presAssocID="{EB341B05-206E-4771-A717-9972602E207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DC21EE-7E00-4126-9D16-760F6E8E4126}" type="pres">
      <dgm:prSet presAssocID="{EB341B05-206E-4771-A717-9972602E2073}" presName="tile3" presStyleLbl="node1" presStyleIdx="2" presStyleCnt="4"/>
      <dgm:spPr/>
      <dgm:t>
        <a:bodyPr/>
        <a:lstStyle/>
        <a:p>
          <a:endParaRPr lang="ru-RU"/>
        </a:p>
      </dgm:t>
    </dgm:pt>
    <dgm:pt modelId="{DAB7BC5F-1391-46AA-B54A-F68EB39B6565}" type="pres">
      <dgm:prSet presAssocID="{EB341B05-206E-4771-A717-9972602E207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50814-8AC1-4EDE-BB58-542D3DF5620C}" type="pres">
      <dgm:prSet presAssocID="{EB341B05-206E-4771-A717-9972602E2073}" presName="tile4" presStyleLbl="node1" presStyleIdx="3" presStyleCnt="4"/>
      <dgm:spPr/>
      <dgm:t>
        <a:bodyPr/>
        <a:lstStyle/>
        <a:p>
          <a:endParaRPr lang="ru-RU"/>
        </a:p>
      </dgm:t>
    </dgm:pt>
    <dgm:pt modelId="{C8D3EB1D-9A37-4619-8C33-B069CCFEAA61}" type="pres">
      <dgm:prSet presAssocID="{EB341B05-206E-4771-A717-9972602E207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5C5981-CD8A-45C1-B8BF-6631C8536237}" type="pres">
      <dgm:prSet presAssocID="{EB341B05-206E-4771-A717-9972602E2073}" presName="centerTile" presStyleLbl="fgShp" presStyleIdx="0" presStyleCnt="1" custScaleX="85841" custScaleY="8268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0147113D-F441-4FB1-8252-54F658961083}" srcId="{6AB7694B-CE8E-4748-90C7-B1D3C62D6FF1}" destId="{864E59CE-49CF-4B2A-A4AB-8E8DF762C27C}" srcOrd="2" destOrd="0" parTransId="{FA8A6698-68BC-40DC-95EE-A24A87C7D23B}" sibTransId="{8464BC41-4745-4855-83D1-55D528428010}"/>
    <dgm:cxn modelId="{D2754CF6-C0FB-4367-A093-80D4F89C9636}" srcId="{6AB7694B-CE8E-4748-90C7-B1D3C62D6FF1}" destId="{29531408-54D5-42CC-A4C7-0D974E29D4C4}" srcOrd="0" destOrd="0" parTransId="{8019721F-3016-4410-A7FD-17ECF903C60B}" sibTransId="{44FAAF71-37AD-45BD-8285-C9454097773F}"/>
    <dgm:cxn modelId="{29FA734D-EA7E-40FE-8A8F-A80ACDD16B95}" type="presOf" srcId="{F7484F53-6089-430A-AB4F-24BD7D51011C}" destId="{1CF8814E-8F92-407B-8BB8-0F41E190DC82}" srcOrd="1" destOrd="0" presId="urn:microsoft.com/office/officeart/2005/8/layout/matrix1"/>
    <dgm:cxn modelId="{A7D25B57-0A47-4783-A3E3-4E05A28B0BA6}" type="presOf" srcId="{6AB7694B-CE8E-4748-90C7-B1D3C62D6FF1}" destId="{625C5981-CD8A-45C1-B8BF-6631C8536237}" srcOrd="0" destOrd="0" presId="urn:microsoft.com/office/officeart/2005/8/layout/matrix1"/>
    <dgm:cxn modelId="{C3B13249-8ED3-4DE2-8433-6532D62A8000}" type="presOf" srcId="{29531408-54D5-42CC-A4C7-0D974E29D4C4}" destId="{FDAADC6A-3B1E-499E-A112-9416F848B5AD}" srcOrd="0" destOrd="0" presId="urn:microsoft.com/office/officeart/2005/8/layout/matrix1"/>
    <dgm:cxn modelId="{D29830F8-D8A4-4CA2-85EC-E2D6569B4AD7}" type="presOf" srcId="{29531408-54D5-42CC-A4C7-0D974E29D4C4}" destId="{A93FA756-EDAB-4EF5-A604-2EAD0B4AB0C2}" srcOrd="1" destOrd="0" presId="urn:microsoft.com/office/officeart/2005/8/layout/matrix1"/>
    <dgm:cxn modelId="{C629C2A4-C83C-4459-B7A3-B11DE0C5A7A8}" type="presOf" srcId="{864E59CE-49CF-4B2A-A4AB-8E8DF762C27C}" destId="{DAB7BC5F-1391-46AA-B54A-F68EB39B6565}" srcOrd="1" destOrd="0" presId="urn:microsoft.com/office/officeart/2005/8/layout/matrix1"/>
    <dgm:cxn modelId="{E930091B-D660-4A0B-B50A-3F2E80456E02}" type="presOf" srcId="{F7484F53-6089-430A-AB4F-24BD7D51011C}" destId="{F4B8B84E-299F-4CCA-BFC0-05BC461BE614}" srcOrd="0" destOrd="0" presId="urn:microsoft.com/office/officeart/2005/8/layout/matrix1"/>
    <dgm:cxn modelId="{B0C2C9D4-B168-4F76-A038-20C379F7E67F}" type="presOf" srcId="{DD5E8F12-E7F5-4D5A-ABC3-76DB2EFB497F}" destId="{CA250814-8AC1-4EDE-BB58-542D3DF5620C}" srcOrd="0" destOrd="0" presId="urn:microsoft.com/office/officeart/2005/8/layout/matrix1"/>
    <dgm:cxn modelId="{F262A8D1-3F54-4462-BB32-78A3477B1F88}" srcId="{6AB7694B-CE8E-4748-90C7-B1D3C62D6FF1}" destId="{DD5E8F12-E7F5-4D5A-ABC3-76DB2EFB497F}" srcOrd="3" destOrd="0" parTransId="{DA3B9E4D-7D03-4CB6-A274-145BC4D29EAE}" sibTransId="{DC62A14B-D2B9-4207-870A-8310739EDCE1}"/>
    <dgm:cxn modelId="{6799DD34-82F3-4022-AB9B-9862E0D9A18E}" type="presOf" srcId="{EB341B05-206E-4771-A717-9972602E2073}" destId="{5A86F1F7-339D-41FB-AC56-00CC9D21F8D4}" srcOrd="0" destOrd="0" presId="urn:microsoft.com/office/officeart/2005/8/layout/matrix1"/>
    <dgm:cxn modelId="{B2A335C9-6220-42E5-8221-F742555929E5}" type="presOf" srcId="{DD5E8F12-E7F5-4D5A-ABC3-76DB2EFB497F}" destId="{C8D3EB1D-9A37-4619-8C33-B069CCFEAA61}" srcOrd="1" destOrd="0" presId="urn:microsoft.com/office/officeart/2005/8/layout/matrix1"/>
    <dgm:cxn modelId="{08E88E7B-51A5-43FA-8151-B2A48A8A6267}" srcId="{6AB7694B-CE8E-4748-90C7-B1D3C62D6FF1}" destId="{F7484F53-6089-430A-AB4F-24BD7D51011C}" srcOrd="1" destOrd="0" parTransId="{8243E1EC-4C7B-44E0-B70E-1B379EFC22CE}" sibTransId="{13393EEE-8D44-419F-B941-8A0EE3C7146E}"/>
    <dgm:cxn modelId="{CA31EC15-3250-4DB3-AEDD-B5877F9F3C6B}" type="presOf" srcId="{864E59CE-49CF-4B2A-A4AB-8E8DF762C27C}" destId="{1BDC21EE-7E00-4126-9D16-760F6E8E4126}" srcOrd="0" destOrd="0" presId="urn:microsoft.com/office/officeart/2005/8/layout/matrix1"/>
    <dgm:cxn modelId="{4DCF8CB7-3D28-4598-B659-3F0E37BFB9E0}" srcId="{EB341B05-206E-4771-A717-9972602E2073}" destId="{6AB7694B-CE8E-4748-90C7-B1D3C62D6FF1}" srcOrd="0" destOrd="0" parTransId="{E893A11B-11DB-49A6-8F2D-028ECDC50C24}" sibTransId="{E88482FE-8DC3-4CCF-86F8-F37B07258652}"/>
    <dgm:cxn modelId="{65DE283E-4558-41BD-979A-6633C71F203E}" type="presParOf" srcId="{5A86F1F7-339D-41FB-AC56-00CC9D21F8D4}" destId="{4E95526E-A0D2-4BF6-9919-15758F8682A5}" srcOrd="0" destOrd="0" presId="urn:microsoft.com/office/officeart/2005/8/layout/matrix1"/>
    <dgm:cxn modelId="{63AF3EF2-71E6-4BD5-A897-53B59327BAFA}" type="presParOf" srcId="{4E95526E-A0D2-4BF6-9919-15758F8682A5}" destId="{FDAADC6A-3B1E-499E-A112-9416F848B5AD}" srcOrd="0" destOrd="0" presId="urn:microsoft.com/office/officeart/2005/8/layout/matrix1"/>
    <dgm:cxn modelId="{43F03879-5811-4AD1-A2D7-E343A020C553}" type="presParOf" srcId="{4E95526E-A0D2-4BF6-9919-15758F8682A5}" destId="{A93FA756-EDAB-4EF5-A604-2EAD0B4AB0C2}" srcOrd="1" destOrd="0" presId="urn:microsoft.com/office/officeart/2005/8/layout/matrix1"/>
    <dgm:cxn modelId="{254AFFEA-2F44-4122-975B-F99CADFB1103}" type="presParOf" srcId="{4E95526E-A0D2-4BF6-9919-15758F8682A5}" destId="{F4B8B84E-299F-4CCA-BFC0-05BC461BE614}" srcOrd="2" destOrd="0" presId="urn:microsoft.com/office/officeart/2005/8/layout/matrix1"/>
    <dgm:cxn modelId="{6509CB83-240E-4346-A07F-003C806939BD}" type="presParOf" srcId="{4E95526E-A0D2-4BF6-9919-15758F8682A5}" destId="{1CF8814E-8F92-407B-8BB8-0F41E190DC82}" srcOrd="3" destOrd="0" presId="urn:microsoft.com/office/officeart/2005/8/layout/matrix1"/>
    <dgm:cxn modelId="{384D8E59-6AA8-450B-A13B-223D5A49EDA0}" type="presParOf" srcId="{4E95526E-A0D2-4BF6-9919-15758F8682A5}" destId="{1BDC21EE-7E00-4126-9D16-760F6E8E4126}" srcOrd="4" destOrd="0" presId="urn:microsoft.com/office/officeart/2005/8/layout/matrix1"/>
    <dgm:cxn modelId="{5EEE2D41-A14B-4071-84C0-C148E484D329}" type="presParOf" srcId="{4E95526E-A0D2-4BF6-9919-15758F8682A5}" destId="{DAB7BC5F-1391-46AA-B54A-F68EB39B6565}" srcOrd="5" destOrd="0" presId="urn:microsoft.com/office/officeart/2005/8/layout/matrix1"/>
    <dgm:cxn modelId="{0DBAA568-E9A5-45C6-A99D-AB12F8E635BC}" type="presParOf" srcId="{4E95526E-A0D2-4BF6-9919-15758F8682A5}" destId="{CA250814-8AC1-4EDE-BB58-542D3DF5620C}" srcOrd="6" destOrd="0" presId="urn:microsoft.com/office/officeart/2005/8/layout/matrix1"/>
    <dgm:cxn modelId="{0942CFDA-E7CE-441C-A373-6E7A21265BB6}" type="presParOf" srcId="{4E95526E-A0D2-4BF6-9919-15758F8682A5}" destId="{C8D3EB1D-9A37-4619-8C33-B069CCFEAA61}" srcOrd="7" destOrd="0" presId="urn:microsoft.com/office/officeart/2005/8/layout/matrix1"/>
    <dgm:cxn modelId="{B41A9D91-3ADD-4AB7-9917-D9D49199F2AE}" type="presParOf" srcId="{5A86F1F7-339D-41FB-AC56-00CC9D21F8D4}" destId="{625C5981-CD8A-45C1-B8BF-6631C8536237}" srcOrd="1" destOrd="0" presId="urn:microsoft.com/office/officeart/2005/8/layout/matrix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0.84537</cdr:x>
      <cdr:y>0.81125</cdr:y>
    </cdr:from>
    <cdr:to>
      <cdr:x>0.96705</cdr:x>
      <cdr:y>0.86933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353175" y="4257675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0.80481</cdr:x>
      <cdr:y>0.74472</cdr:y>
    </cdr:from>
    <cdr:to>
      <cdr:x>1</cdr:x>
      <cdr:y>0.84004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051173" y="3486708"/>
          <a:ext cx="1225057" cy="4462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800" dirty="0"/>
            <a:t>Продажа </a:t>
          </a:r>
          <a:r>
            <a:rPr lang="ru-RU" sz="800" dirty="0" smtClean="0"/>
            <a:t>областных</a:t>
          </a:r>
          <a:endParaRPr lang="ru-RU" sz="800" dirty="0"/>
        </a:p>
        <a:p xmlns:a="http://schemas.openxmlformats.org/drawingml/2006/main">
          <a:pPr algn="ctr"/>
          <a:r>
            <a:rPr lang="ru-RU" sz="800" dirty="0"/>
            <a:t>земель  1%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0.10876</cdr:x>
      <cdr:y>0.02788</cdr:y>
    </cdr:from>
    <cdr:to>
      <cdr:x>0.2161</cdr:x>
      <cdr:y>0.08178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33425" y="145525"/>
          <a:ext cx="723900" cy="2813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>
              <a:solidFill>
                <a:sysClr val="windowText" lastClr="000000"/>
              </a:solidFill>
            </a:rPr>
            <a:t>тыс.руб.</a:t>
          </a:r>
        </a:p>
      </cdr:txBody>
    </cdr:sp>
  </cdr:relSizeAnchor>
  <cdr:relSizeAnchor xmlns:cdr="http://schemas.openxmlformats.org/drawingml/2006/chartDrawing">
    <cdr:from>
      <cdr:x>0.10876</cdr:x>
      <cdr:y>0.02788</cdr:y>
    </cdr:from>
    <cdr:to>
      <cdr:x>0.2161</cdr:x>
      <cdr:y>0.08178</cdr:y>
    </cdr:to>
    <cdr:sp macro="" textlink="">
      <cdr:nvSpPr>
        <cdr:cNvPr id="6" name="Прямоугольник 1"/>
        <cdr:cNvSpPr/>
      </cdr:nvSpPr>
      <cdr:spPr>
        <a:xfrm xmlns:a="http://schemas.openxmlformats.org/drawingml/2006/main">
          <a:off x="733425" y="145525"/>
          <a:ext cx="723900" cy="2813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>
              <a:solidFill>
                <a:sysClr val="windowText" lastClr="000000"/>
              </a:solidFill>
            </a:rPr>
            <a:t>тыс.руб.</a:t>
          </a:r>
        </a:p>
      </cdr:txBody>
    </cdr:sp>
  </cdr:relSizeAnchor>
  <cdr:relSizeAnchor xmlns:cdr="http://schemas.openxmlformats.org/drawingml/2006/chartDrawing">
    <cdr:from>
      <cdr:x>0.13439</cdr:x>
      <cdr:y>0.85017</cdr:y>
    </cdr:from>
    <cdr:to>
      <cdr:x>0.9496</cdr:x>
      <cdr:y>0.99457</cdr:y>
    </cdr:to>
    <cdr:sp macro="" textlink="">
      <cdr:nvSpPr>
        <cdr:cNvPr id="7" name="Прямоугольник 2"/>
        <cdr:cNvSpPr/>
      </cdr:nvSpPr>
      <cdr:spPr>
        <a:xfrm xmlns:a="http://schemas.openxmlformats.org/drawingml/2006/main">
          <a:off x="884728" y="4016251"/>
          <a:ext cx="5366738" cy="6821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2017</a:t>
          </a:r>
          <a:r>
            <a:rPr lang="ru-RU" sz="1000" baseline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год без учета незапланированных д</a:t>
          </a:r>
          <a:r>
            <a:rPr lang="ru-RU" sz="1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оходов от дивидендов за счет выплаты </a:t>
          </a:r>
          <a:r>
            <a:rPr lang="ru-RU" sz="1000" baseline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276,0 </a:t>
          </a:r>
          <a:r>
            <a:rPr lang="ru-RU" sz="1000" baseline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sz="10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aseline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руб</a:t>
          </a:r>
          <a:r>
            <a:rPr lang="ru-RU" sz="1000" baseline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. нераспределенной прибыли </a:t>
          </a:r>
          <a:r>
            <a:rPr lang="ru-RU" sz="1000" baseline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прошлых </a:t>
          </a:r>
          <a:r>
            <a:rPr lang="ru-RU" sz="1000" baseline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лет ОАО </a:t>
          </a:r>
          <a:r>
            <a:rPr lang="ru-RU" sz="1000" baseline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«Газпром </a:t>
          </a:r>
          <a:r>
            <a:rPr lang="ru-RU" sz="1000" baseline="0" dirty="0" err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межрегионгаз</a:t>
          </a:r>
          <a:r>
            <a:rPr lang="ru-RU" sz="1000" baseline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Нижний </a:t>
          </a:r>
          <a:r>
            <a:rPr lang="ru-RU" sz="1000" baseline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Новгород</a:t>
          </a:r>
          <a:r>
            <a:rPr lang="ru-RU" sz="10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» </a:t>
          </a:r>
          <a:r>
            <a:rPr lang="ru-RU" sz="1000" baseline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(«НТЭК</a:t>
          </a:r>
          <a:r>
            <a:rPr lang="ru-RU" sz="10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»</a:t>
          </a:r>
          <a:r>
            <a:rPr lang="ru-RU" sz="1000" baseline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) </a:t>
          </a:r>
          <a:endParaRPr lang="ru-RU" sz="10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0.05508</cdr:x>
      <cdr:y>0.03446</cdr:y>
    </cdr:from>
    <cdr:to>
      <cdr:x>0.19068</cdr:x>
      <cdr:y>0.20347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71475" y="18641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0.06638</cdr:x>
      <cdr:y>0.76685</cdr:y>
    </cdr:from>
    <cdr:to>
      <cdr:x>0.17797</cdr:x>
      <cdr:y>0.83727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 flipH="1">
          <a:off x="447675" y="4148818"/>
          <a:ext cx="752475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sz="1000" b="1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000" b="1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0.07265</cdr:x>
      <cdr:y>0.8912</cdr:y>
    </cdr:from>
    <cdr:to>
      <cdr:x>0.12633</cdr:x>
      <cdr:y>0.92237</cdr:y>
    </cdr:to>
    <cdr:pic>
      <cdr:nvPicPr>
        <cdr:cNvPr id="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78287" y="4210069"/>
          <a:ext cx="353390" cy="147248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0.11661</cdr:x>
      <cdr:y>0.86822</cdr:y>
    </cdr:from>
    <cdr:to>
      <cdr:x>0.26074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9775" y="3303638"/>
          <a:ext cx="914400" cy="501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2018 г.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0.35023</cdr:x>
      <cdr:y>0.87339</cdr:y>
    </cdr:from>
    <cdr:to>
      <cdr:x>0.46491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21884" y="3323304"/>
          <a:ext cx="727587" cy="4817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2019 г.</a:t>
          </a:r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0.64374</cdr:x>
      <cdr:y>0.60867</cdr:y>
    </cdr:from>
    <cdr:to>
      <cdr:x>0.9933</cdr:x>
      <cdr:y>0.75509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58202" y="3801283"/>
          <a:ext cx="37241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49688" y="4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C66851-C0D2-4124-9838-C91E99BF90A8}" type="datetimeFigureOut">
              <a:rPr lang="uk-UA"/>
              <a:pPr>
                <a:defRPr/>
              </a:pPr>
              <a:t>30.07.2020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942983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833"/>
            <a:ext cx="2946400" cy="49839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9942E16-11F9-41D7-BD8D-692B32AB0FD4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906532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49688" y="4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D2E692-DD53-4498-8DC1-9F03A2B65492}" type="datetimeFigureOut">
              <a:rPr lang="uk-UA"/>
              <a:pPr>
                <a:defRPr/>
              </a:pPr>
              <a:t>30.07.2020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9456" y="4779200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 smtClean="0"/>
              <a:t>Редагувати стиль зразка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П’ятий рівень</a:t>
            </a:r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2983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833"/>
            <a:ext cx="2946400" cy="49839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3ACA16A-8040-43CF-AD86-C87215FBBC32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580541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CA16A-8040-43CF-AD86-C87215FBBC32}" type="slidenum">
              <a:rPr lang="uk-UA" altLang="ru-RU" smtClean="0"/>
              <a:pPr>
                <a:defRPr/>
              </a:pPr>
              <a:t>6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663466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92B9CF-42A9-493F-ABA6-72F2C344B162}" type="slidenum">
              <a:rPr lang="uk-UA" altLang="ru-RU">
                <a:latin typeface="Calibri" panose="020F0502020204030204" pitchFamily="34" charset="0"/>
              </a:rPr>
              <a:pPr/>
              <a:t>9</a:t>
            </a:fld>
            <a:endParaRPr lang="uk-UA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491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C60855-8ED3-442F-9E94-46FBDC092BFB}" type="slidenum">
              <a:rPr lang="uk-UA" altLang="ru-RU">
                <a:latin typeface="Calibri" panose="020F0502020204030204" pitchFamily="34" charset="0"/>
              </a:rPr>
              <a:pPr/>
              <a:t>10</a:t>
            </a:fld>
            <a:endParaRPr lang="uk-UA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036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CA16A-8040-43CF-AD86-C87215FBBC32}" type="slidenum">
              <a:rPr lang="uk-UA" altLang="ru-RU" smtClean="0"/>
              <a:pPr>
                <a:defRPr/>
              </a:pPr>
              <a:t>11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487304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9"/>
          <p:cNvSpPr/>
          <p:nvPr userDrawn="1"/>
        </p:nvSpPr>
        <p:spPr>
          <a:xfrm>
            <a:off x="8804275" y="5597525"/>
            <a:ext cx="2117725" cy="12604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72" t="2" b="28299"/>
          <a:stretch>
            <a:fillRect/>
          </a:stretch>
        </p:blipFill>
        <p:spPr bwMode="auto">
          <a:xfrm>
            <a:off x="8789988" y="0"/>
            <a:ext cx="2136775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кутник 7"/>
          <p:cNvSpPr/>
          <p:nvPr userDrawn="1"/>
        </p:nvSpPr>
        <p:spPr>
          <a:xfrm>
            <a:off x="8966200" y="0"/>
            <a:ext cx="2119313" cy="4916488"/>
          </a:xfrm>
          <a:prstGeom prst="rect">
            <a:avLst/>
          </a:prstGeom>
          <a:solidFill>
            <a:srgbClr val="C79478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7" name="Прямокутник 8"/>
          <p:cNvSpPr/>
          <p:nvPr userDrawn="1"/>
        </p:nvSpPr>
        <p:spPr>
          <a:xfrm>
            <a:off x="8966200" y="5597525"/>
            <a:ext cx="2119313" cy="1260475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8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917575"/>
            <a:ext cx="14001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7375" y="3350703"/>
            <a:ext cx="7264400" cy="1143317"/>
          </a:xfrm>
        </p:spPr>
        <p:txBody>
          <a:bodyPr>
            <a:normAutofit/>
          </a:bodyPr>
          <a:lstStyle>
            <a:lvl1pPr algn="l">
              <a:defRPr sz="4400" b="1"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87375" y="4360393"/>
            <a:ext cx="7244080" cy="1655762"/>
          </a:xfrm>
        </p:spPr>
        <p:txBody>
          <a:bodyPr anchor="b">
            <a:normAutofit/>
          </a:bodyPr>
          <a:lstStyle>
            <a:lvl1pPr marL="0" indent="0" algn="l">
              <a:buNone/>
              <a:defRPr sz="1800">
                <a:solidFill>
                  <a:srgbClr val="6B666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1332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7"/>
          <p:cNvSpPr/>
          <p:nvPr userDrawn="1"/>
        </p:nvSpPr>
        <p:spPr>
          <a:xfrm>
            <a:off x="8636000" y="5994400"/>
            <a:ext cx="2449513" cy="863600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5"/>
          <a:stretch>
            <a:fillRect/>
          </a:stretch>
        </p:blipFill>
        <p:spPr bwMode="auto">
          <a:xfrm>
            <a:off x="8745538" y="5197475"/>
            <a:ext cx="140017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кутник 9"/>
          <p:cNvSpPr/>
          <p:nvPr userDrawn="1"/>
        </p:nvSpPr>
        <p:spPr>
          <a:xfrm>
            <a:off x="10052050" y="5360988"/>
            <a:ext cx="987425" cy="44450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01" b="-6847"/>
          <a:stretch>
            <a:fillRect/>
          </a:stretch>
        </p:blipFill>
        <p:spPr bwMode="auto">
          <a:xfrm>
            <a:off x="10055225" y="5486400"/>
            <a:ext cx="10223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87375" y="549278"/>
            <a:ext cx="10515600" cy="666067"/>
          </a:xfrm>
        </p:spPr>
        <p:txBody>
          <a:bodyPr>
            <a:noAutofit/>
          </a:bodyPr>
          <a:lstStyle>
            <a:lvl1pPr>
              <a:defRPr sz="6000" b="1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1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39456" y="1422654"/>
            <a:ext cx="5369391" cy="4922585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B666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quarter" idx="13"/>
          </p:nvPr>
        </p:nvSpPr>
        <p:spPr>
          <a:xfrm>
            <a:off x="587395" y="5405438"/>
            <a:ext cx="4111625" cy="939861"/>
          </a:xfrm>
        </p:spPr>
        <p:txBody>
          <a:bodyPr anchor="b"/>
          <a:lstStyle>
            <a:lvl1pPr marL="0" indent="0">
              <a:buNone/>
              <a:defRPr sz="2000"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Місце для номера слайда 17"/>
          <p:cNvSpPr>
            <a:spLocks noGrp="1"/>
          </p:cNvSpPr>
          <p:nvPr>
            <p:ph type="sldNum" sz="quarter" idx="14"/>
          </p:nvPr>
        </p:nvSpPr>
        <p:spPr>
          <a:xfrm>
            <a:off x="8861425" y="6308725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E280726-ED14-4153-9E77-83EF0F5705B2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69910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 userDrawn="1"/>
        </p:nvSpPr>
        <p:spPr>
          <a:xfrm>
            <a:off x="8636000" y="5994400"/>
            <a:ext cx="2449513" cy="863600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9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5"/>
          <a:stretch>
            <a:fillRect/>
          </a:stretch>
        </p:blipFill>
        <p:spPr bwMode="auto">
          <a:xfrm>
            <a:off x="8745538" y="5197475"/>
            <a:ext cx="140017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кутник 9"/>
          <p:cNvSpPr/>
          <p:nvPr userDrawn="1"/>
        </p:nvSpPr>
        <p:spPr>
          <a:xfrm>
            <a:off x="10052050" y="5357813"/>
            <a:ext cx="1046163" cy="47625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11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01" b="-6847"/>
          <a:stretch>
            <a:fillRect/>
          </a:stretch>
        </p:blipFill>
        <p:spPr bwMode="auto">
          <a:xfrm>
            <a:off x="10055225" y="5486400"/>
            <a:ext cx="10223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1365250"/>
            <a:ext cx="41402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87375" y="512763"/>
            <a:ext cx="10515600" cy="630577"/>
          </a:xfrm>
        </p:spPr>
        <p:txBody>
          <a:bodyPr>
            <a:noAutofit/>
          </a:bodyPr>
          <a:lstStyle>
            <a:lvl1pPr>
              <a:defRPr sz="6000" b="1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1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643604" y="1373801"/>
            <a:ext cx="5265075" cy="617046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 dirty="0"/>
          </a:p>
        </p:txBody>
      </p:sp>
      <p:sp>
        <p:nvSpPr>
          <p:cNvPr id="7" name="Місце для тексту 6"/>
          <p:cNvSpPr>
            <a:spLocks noGrp="1"/>
          </p:cNvSpPr>
          <p:nvPr>
            <p:ph type="body" sz="quarter" idx="10"/>
          </p:nvPr>
        </p:nvSpPr>
        <p:spPr>
          <a:xfrm>
            <a:off x="8924808" y="2658807"/>
            <a:ext cx="1397205" cy="894480"/>
          </a:xfrm>
        </p:spPr>
        <p:txBody>
          <a:bodyPr anchor="ctr"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Місце для тексту 19"/>
          <p:cNvSpPr>
            <a:spLocks noGrp="1"/>
          </p:cNvSpPr>
          <p:nvPr>
            <p:ph type="body" sz="quarter" idx="11"/>
          </p:nvPr>
        </p:nvSpPr>
        <p:spPr>
          <a:xfrm>
            <a:off x="1631956" y="2071626"/>
            <a:ext cx="5289551" cy="393780"/>
          </a:xfrm>
        </p:spPr>
        <p:txBody>
          <a:bodyPr>
            <a:normAutofit/>
          </a:bodyPr>
          <a:lstStyle>
            <a:lvl2pPr marL="252000" indent="0">
              <a:buNone/>
              <a:defRPr sz="2000">
                <a:solidFill>
                  <a:srgbClr val="6B6666"/>
                </a:solidFill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Місце для тексту 3"/>
          <p:cNvSpPr>
            <a:spLocks noGrp="1"/>
          </p:cNvSpPr>
          <p:nvPr>
            <p:ph type="body" sz="quarter" idx="13"/>
          </p:nvPr>
        </p:nvSpPr>
        <p:spPr>
          <a:xfrm>
            <a:off x="587395" y="5368926"/>
            <a:ext cx="4111625" cy="939861"/>
          </a:xfrm>
        </p:spPr>
        <p:txBody>
          <a:bodyPr anchor="b"/>
          <a:lstStyle>
            <a:lvl1pPr marL="0" indent="0">
              <a:buNone/>
              <a:defRPr sz="2000"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Місце для номера слайда 17"/>
          <p:cNvSpPr>
            <a:spLocks noGrp="1"/>
          </p:cNvSpPr>
          <p:nvPr>
            <p:ph type="sldNum" sz="quarter" idx="14"/>
          </p:nvPr>
        </p:nvSpPr>
        <p:spPr>
          <a:xfrm>
            <a:off x="8861425" y="6308725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80C6CF5-D9E3-4339-A754-5216F2027962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044528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18"/>
          <p:cNvSpPr/>
          <p:nvPr userDrawn="1"/>
        </p:nvSpPr>
        <p:spPr>
          <a:xfrm>
            <a:off x="587375" y="3622675"/>
            <a:ext cx="2857500" cy="2722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9" name="Прямокутник 7"/>
          <p:cNvSpPr/>
          <p:nvPr userDrawn="1"/>
        </p:nvSpPr>
        <p:spPr>
          <a:xfrm>
            <a:off x="8636000" y="5994400"/>
            <a:ext cx="2449513" cy="863600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10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5"/>
          <a:stretch>
            <a:fillRect/>
          </a:stretch>
        </p:blipFill>
        <p:spPr bwMode="auto">
          <a:xfrm>
            <a:off x="8745538" y="5197475"/>
            <a:ext cx="140017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кутник 9"/>
          <p:cNvSpPr/>
          <p:nvPr userDrawn="1"/>
        </p:nvSpPr>
        <p:spPr>
          <a:xfrm>
            <a:off x="10052050" y="5360988"/>
            <a:ext cx="987425" cy="44450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14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01" b="-6847"/>
          <a:stretch>
            <a:fillRect/>
          </a:stretch>
        </p:blipFill>
        <p:spPr bwMode="auto">
          <a:xfrm>
            <a:off x="10055225" y="5486400"/>
            <a:ext cx="10223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кутник 16"/>
          <p:cNvSpPr/>
          <p:nvPr userDrawn="1"/>
        </p:nvSpPr>
        <p:spPr>
          <a:xfrm>
            <a:off x="6389688" y="512763"/>
            <a:ext cx="2557462" cy="2924175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87374" y="512763"/>
            <a:ext cx="2780859" cy="910923"/>
          </a:xfrm>
        </p:spPr>
        <p:txBody>
          <a:bodyPr>
            <a:noAutofit/>
          </a:bodyPr>
          <a:lstStyle>
            <a:lvl1pPr>
              <a:defRPr sz="3600" b="1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1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87374" y="1527859"/>
            <a:ext cx="2780859" cy="188631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6B666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 dirty="0"/>
          </a:p>
        </p:txBody>
      </p:sp>
      <p:sp>
        <p:nvSpPr>
          <p:cNvPr id="16" name="Місце для зображення 3"/>
          <p:cNvSpPr>
            <a:spLocks noGrp="1"/>
          </p:cNvSpPr>
          <p:nvPr>
            <p:ph type="pic" sz="quarter" idx="11"/>
          </p:nvPr>
        </p:nvSpPr>
        <p:spPr>
          <a:xfrm>
            <a:off x="3524775" y="512777"/>
            <a:ext cx="2737132" cy="290175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4" name="Місце для тексту 23"/>
          <p:cNvSpPr>
            <a:spLocks noGrp="1"/>
          </p:cNvSpPr>
          <p:nvPr>
            <p:ph type="body" sz="quarter" idx="13"/>
          </p:nvPr>
        </p:nvSpPr>
        <p:spPr>
          <a:xfrm>
            <a:off x="753019" y="4862070"/>
            <a:ext cx="2499468" cy="13192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Місце для зображення 3"/>
          <p:cNvSpPr>
            <a:spLocks noGrp="1"/>
          </p:cNvSpPr>
          <p:nvPr>
            <p:ph type="pic" sz="quarter" idx="14"/>
          </p:nvPr>
        </p:nvSpPr>
        <p:spPr>
          <a:xfrm>
            <a:off x="9062977" y="512776"/>
            <a:ext cx="2505136" cy="2936479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7" name="Місце для зображення 3"/>
          <p:cNvSpPr>
            <a:spLocks noGrp="1"/>
          </p:cNvSpPr>
          <p:nvPr>
            <p:ph type="pic" sz="quarter" idx="15"/>
          </p:nvPr>
        </p:nvSpPr>
        <p:spPr>
          <a:xfrm>
            <a:off x="3543783" y="3611344"/>
            <a:ext cx="2706548" cy="273300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Місце для номера слайда 17"/>
          <p:cNvSpPr>
            <a:spLocks noGrp="1"/>
          </p:cNvSpPr>
          <p:nvPr>
            <p:ph type="sldNum" sz="quarter" idx="16"/>
          </p:nvPr>
        </p:nvSpPr>
        <p:spPr>
          <a:xfrm>
            <a:off x="8861425" y="6308725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DE0D649-BD29-4702-A5B1-618CC5CEA975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939802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 userDrawn="1"/>
        </p:nvSpPr>
        <p:spPr>
          <a:xfrm>
            <a:off x="8636000" y="5994400"/>
            <a:ext cx="2449513" cy="863600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9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479425"/>
            <a:ext cx="14001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587375" y="2589067"/>
            <a:ext cx="3811005" cy="1143317"/>
          </a:xfrm>
        </p:spPr>
        <p:txBody>
          <a:bodyPr>
            <a:normAutofit/>
          </a:bodyPr>
          <a:lstStyle>
            <a:lvl1pPr algn="l">
              <a:defRPr sz="2800" b="1"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21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344596" y="2464376"/>
            <a:ext cx="6223543" cy="12742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6B666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 dirty="0" smtClean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5335272" y="1157468"/>
            <a:ext cx="6232847" cy="1168400"/>
          </a:xfrm>
        </p:spPr>
        <p:txBody>
          <a:bodyPr anchor="b"/>
          <a:lstStyle>
            <a:lvl1pPr marL="0" indent="0">
              <a:buNone/>
              <a:defRPr b="1"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Місце для діаграми 6"/>
          <p:cNvSpPr>
            <a:spLocks noGrp="1"/>
          </p:cNvSpPr>
          <p:nvPr>
            <p:ph type="chart" sz="quarter" idx="11"/>
          </p:nvPr>
        </p:nvSpPr>
        <p:spPr>
          <a:xfrm>
            <a:off x="5348299" y="3298825"/>
            <a:ext cx="6219825" cy="30099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диаграммы</a:t>
            </a:r>
            <a:endParaRPr lang="uk-UA" noProof="0" dirty="0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quarter" idx="12"/>
          </p:nvPr>
        </p:nvSpPr>
        <p:spPr>
          <a:xfrm>
            <a:off x="587400" y="4884800"/>
            <a:ext cx="3857303" cy="1423987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Місце для номера слайда 17"/>
          <p:cNvSpPr>
            <a:spLocks noGrp="1"/>
          </p:cNvSpPr>
          <p:nvPr>
            <p:ph type="sldNum" sz="quarter" idx="13"/>
          </p:nvPr>
        </p:nvSpPr>
        <p:spPr>
          <a:xfrm>
            <a:off x="8861425" y="6308725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51C9250-758A-4C69-90F8-5B8F32A396DD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603222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A46A3-E465-4868-95B8-0627B513E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98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Редагувати стиль зразка тексту</a:t>
            </a:r>
          </a:p>
          <a:p>
            <a:pPr lvl="1"/>
            <a:r>
              <a:rPr lang="uk-UA" altLang="ru-RU" smtClean="0"/>
              <a:t>Другий рівень</a:t>
            </a:r>
          </a:p>
          <a:p>
            <a:pPr lvl="2"/>
            <a:r>
              <a:rPr lang="uk-UA" altLang="ru-RU" smtClean="0"/>
              <a:t>Третій рівень</a:t>
            </a:r>
          </a:p>
          <a:p>
            <a:pPr lvl="3"/>
            <a:r>
              <a:rPr lang="uk-UA" altLang="ru-RU" smtClean="0"/>
              <a:t>Четвертий рівень</a:t>
            </a:r>
          </a:p>
          <a:p>
            <a:pPr lvl="4"/>
            <a:r>
              <a:rPr lang="uk-UA" altLang="ru-RU" smtClean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4C12221-2A21-48E3-A8EB-025E6585546B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2" r:id="rId1"/>
    <p:sldLayoutId id="2147484453" r:id="rId2"/>
    <p:sldLayoutId id="2147484454" r:id="rId3"/>
    <p:sldLayoutId id="2147484455" r:id="rId4"/>
    <p:sldLayoutId id="2147484456" r:id="rId5"/>
    <p:sldLayoutId id="2147484457" r:id="rId6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0.jpe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0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366" y="2983833"/>
            <a:ext cx="8893509" cy="2002054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Отчетная коллегия министерства имущественных и земельных отношений Нижегородской области по итогам работы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за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2019 год</a:t>
            </a:r>
          </a:p>
        </p:txBody>
      </p:sp>
    </p:spTree>
    <p:extLst>
      <p:ext uri="{BB962C8B-B14F-4D97-AF65-F5344CB8AC3E}">
        <p14:creationId xmlns:p14="http://schemas.microsoft.com/office/powerpoint/2010/main" val="134610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Номер слайда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37D2EC-2E9E-456F-86EE-48B29139D248}" type="slidenum">
              <a:rPr lang="uk-UA" altLang="ru-RU">
                <a:solidFill>
                  <a:schemeClr val="accent1"/>
                </a:solidFill>
                <a:latin typeface="Calibri" panose="020F0502020204030204" pitchFamily="34" charset="0"/>
              </a:rPr>
              <a:pPr/>
              <a:t>10</a:t>
            </a:fld>
            <a:endParaRPr lang="uk-UA" altLang="ru-RU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6207524"/>
              </p:ext>
            </p:extLst>
          </p:nvPr>
        </p:nvGraphicFramePr>
        <p:xfrm>
          <a:off x="325449" y="703200"/>
          <a:ext cx="11685319" cy="5818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993058" y="1668306"/>
            <a:ext cx="43924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Сегментация объектов казны,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723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893" y="177286"/>
            <a:ext cx="11276177" cy="615950"/>
          </a:xfrm>
        </p:spPr>
        <p:txBody>
          <a:bodyPr/>
          <a:lstStyle/>
          <a:p>
            <a:pPr algn="ctr"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a typeface="Open Sans"/>
                <a:cs typeface="Times New Roman" pitchFamily="18" charset="0"/>
              </a:rPr>
              <a:t>Имущество Нижегородской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555398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635258" y="194579"/>
            <a:ext cx="10515600" cy="666067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a typeface="Open Sans"/>
                <a:cs typeface="Times New Roman" pitchFamily="18" charset="0"/>
              </a:rPr>
              <a:t>Информация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a typeface="Open Sans"/>
                <a:cs typeface="Times New Roman" pitchFamily="18" charset="0"/>
              </a:rPr>
              <a:t>о государственных услугах по предоставлению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a typeface="Open Sans"/>
                <a:cs typeface="Times New Roman" pitchFamily="18" charset="0"/>
              </a:rPr>
              <a:t>министерством 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ea typeface="Open Sans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a typeface="Open Sans"/>
                <a:cs typeface="Times New Roman" pitchFamily="18" charset="0"/>
              </a:rPr>
              <a:t>земельных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a typeface="Open Sans"/>
                <a:cs typeface="Times New Roman" pitchFamily="18" charset="0"/>
              </a:rPr>
              <a:t>участков в 2018-2019 гг.</a:t>
            </a:r>
            <a:endParaRPr lang="ru-RU" altLang="ru-RU" sz="2400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E280726-ED14-4153-9E77-83EF0F5705B2}" type="slidenum">
              <a:rPr lang="uk-UA" altLang="ru-RU" smtClean="0"/>
              <a:pPr>
                <a:defRPr/>
              </a:pPr>
              <a:t>11</a:t>
            </a:fld>
            <a:endParaRPr lang="uk-UA" alt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645855"/>
              </p:ext>
            </p:extLst>
          </p:nvPr>
        </p:nvGraphicFramePr>
        <p:xfrm>
          <a:off x="6738552" y="3009039"/>
          <a:ext cx="5346357" cy="1365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390"/>
                <a:gridCol w="2248929"/>
                <a:gridCol w="1837038"/>
              </a:tblGrid>
              <a:tr h="6370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</a:rPr>
                        <a:t>Поступило заявлений</a:t>
                      </a: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Изменения за</a:t>
                      </a:r>
                      <a:r>
                        <a:rPr lang="ru-RU" sz="1600" b="1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</a:p>
                  </a:txBody>
                  <a:tcPr/>
                </a:tc>
              </a:tr>
              <a:tr h="36402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836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рост на 51,6%</a:t>
                      </a:r>
                      <a:r>
                        <a:rPr lang="ru-RU" sz="1600" dirty="0" smtClean="0"/>
                        <a:t> </a:t>
                      </a:r>
                    </a:p>
                  </a:txBody>
                  <a:tcPr/>
                </a:tc>
              </a:tr>
              <a:tr h="36402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1267</a:t>
                      </a:r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887496"/>
              </p:ext>
            </p:extLst>
          </p:nvPr>
        </p:nvGraphicFramePr>
        <p:xfrm>
          <a:off x="276573" y="1282710"/>
          <a:ext cx="6107751" cy="4228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V="1">
            <a:off x="11861084" y="3852045"/>
            <a:ext cx="0" cy="350196"/>
          </a:xfrm>
          <a:prstGeom prst="straightConnector1">
            <a:avLst/>
          </a:prstGeom>
          <a:ln w="28575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927528"/>
              </p:ext>
            </p:extLst>
          </p:nvPr>
        </p:nvGraphicFramePr>
        <p:xfrm>
          <a:off x="7838303" y="1456206"/>
          <a:ext cx="2969740" cy="1081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9740"/>
              </a:tblGrid>
              <a:tr h="687939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</a:rPr>
                        <a:t>Поступило заявлений суммарно в 2018-2019 гг.</a:t>
                      </a: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310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2103</a:t>
                      </a:r>
                      <a:endParaRPr lang="ru-RU" sz="1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555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1BA46A3-E465-4868-95B8-0627B513E6B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32" y="218787"/>
            <a:ext cx="4569683" cy="135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518" y="4313585"/>
            <a:ext cx="5841811" cy="139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04" y="1409700"/>
            <a:ext cx="4249881" cy="199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627" y="1578612"/>
            <a:ext cx="4343400" cy="264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41" name="Group 77"/>
          <p:cNvGrpSpPr>
            <a:grpSpLocks noChangeAspect="1"/>
          </p:cNvGrpSpPr>
          <p:nvPr/>
        </p:nvGrpSpPr>
        <p:grpSpPr bwMode="auto">
          <a:xfrm>
            <a:off x="6586538" y="368300"/>
            <a:ext cx="4681537" cy="1301750"/>
            <a:chOff x="4149" y="232"/>
            <a:chExt cx="2949" cy="820"/>
          </a:xfrm>
        </p:grpSpPr>
        <p:sp>
          <p:nvSpPr>
            <p:cNvPr id="1042" name="AutoShape 76"/>
            <p:cNvSpPr>
              <a:spLocks noChangeAspect="1" noChangeArrowheads="1" noTextEdit="1"/>
            </p:cNvSpPr>
            <p:nvPr/>
          </p:nvSpPr>
          <p:spPr bwMode="auto">
            <a:xfrm>
              <a:off x="4149" y="232"/>
              <a:ext cx="2949" cy="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43" name="Group 278"/>
            <p:cNvGrpSpPr>
              <a:grpSpLocks/>
            </p:cNvGrpSpPr>
            <p:nvPr/>
          </p:nvGrpSpPr>
          <p:grpSpPr bwMode="auto">
            <a:xfrm>
              <a:off x="4149" y="234"/>
              <a:ext cx="3005" cy="779"/>
              <a:chOff x="4149" y="234"/>
              <a:chExt cx="3005" cy="779"/>
            </a:xfrm>
          </p:grpSpPr>
          <p:sp>
            <p:nvSpPr>
              <p:cNvPr id="1044" name="Rectangle 78"/>
              <p:cNvSpPr>
                <a:spLocks noChangeArrowheads="1"/>
              </p:cNvSpPr>
              <p:nvPr/>
            </p:nvSpPr>
            <p:spPr bwMode="auto">
              <a:xfrm>
                <a:off x="4531" y="234"/>
                <a:ext cx="11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П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5" name="Rectangle 79"/>
              <p:cNvSpPr>
                <a:spLocks noChangeArrowheads="1"/>
              </p:cNvSpPr>
              <p:nvPr/>
            </p:nvSpPr>
            <p:spPr bwMode="auto">
              <a:xfrm>
                <a:off x="4597" y="234"/>
                <a:ext cx="56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редоставлен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6" name="Rectangle 80"/>
              <p:cNvSpPr>
                <a:spLocks noChangeArrowheads="1"/>
              </p:cNvSpPr>
              <p:nvPr/>
            </p:nvSpPr>
            <p:spPr bwMode="auto">
              <a:xfrm>
                <a:off x="5080" y="234"/>
                <a:ext cx="8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о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7" name="Rectangle 81"/>
              <p:cNvSpPr>
                <a:spLocks noChangeArrowheads="1"/>
              </p:cNvSpPr>
              <p:nvPr/>
            </p:nvSpPr>
            <p:spPr bwMode="auto">
              <a:xfrm>
                <a:off x="5123" y="234"/>
                <a:ext cx="6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8" name="Rectangle 82"/>
              <p:cNvSpPr>
                <a:spLocks noChangeArrowheads="1"/>
              </p:cNvSpPr>
              <p:nvPr/>
            </p:nvSpPr>
            <p:spPr bwMode="auto">
              <a:xfrm>
                <a:off x="5163" y="234"/>
                <a:ext cx="1505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земельных участков в постоянное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9" name="Rectangle 83"/>
              <p:cNvSpPr>
                <a:spLocks noChangeArrowheads="1"/>
              </p:cNvSpPr>
              <p:nvPr/>
            </p:nvSpPr>
            <p:spPr bwMode="auto">
              <a:xfrm>
                <a:off x="6576" y="234"/>
                <a:ext cx="70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(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0" name="Rectangle 84"/>
              <p:cNvSpPr>
                <a:spLocks noChangeArrowheads="1"/>
              </p:cNvSpPr>
              <p:nvPr/>
            </p:nvSpPr>
            <p:spPr bwMode="auto">
              <a:xfrm>
                <a:off x="6604" y="234"/>
                <a:ext cx="550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бессрочное)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1" name="Rectangle 85"/>
              <p:cNvSpPr>
                <a:spLocks noChangeArrowheads="1"/>
              </p:cNvSpPr>
              <p:nvPr/>
            </p:nvSpPr>
            <p:spPr bwMode="auto">
              <a:xfrm>
                <a:off x="4531" y="317"/>
                <a:ext cx="54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пользование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2" name="Rectangle 86"/>
              <p:cNvSpPr>
                <a:spLocks noChangeArrowheads="1"/>
              </p:cNvSpPr>
              <p:nvPr/>
            </p:nvSpPr>
            <p:spPr bwMode="auto">
              <a:xfrm>
                <a:off x="4996" y="318"/>
                <a:ext cx="6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.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3" name="Rectangle 87"/>
              <p:cNvSpPr>
                <a:spLocks noChangeArrowheads="1"/>
              </p:cNvSpPr>
              <p:nvPr/>
            </p:nvSpPr>
            <p:spPr bwMode="auto">
              <a:xfrm>
                <a:off x="5017" y="317"/>
                <a:ext cx="6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4" name="Rectangle 88"/>
              <p:cNvSpPr>
                <a:spLocks noChangeArrowheads="1"/>
              </p:cNvSpPr>
              <p:nvPr/>
            </p:nvSpPr>
            <p:spPr bwMode="auto">
              <a:xfrm>
                <a:off x="4531" y="402"/>
                <a:ext cx="6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5" name="Rectangle 89"/>
              <p:cNvSpPr>
                <a:spLocks noChangeArrowheads="1"/>
              </p:cNvSpPr>
              <p:nvPr/>
            </p:nvSpPr>
            <p:spPr bwMode="auto">
              <a:xfrm>
                <a:off x="4184" y="489"/>
                <a:ext cx="187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Год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6" name="Rectangle 90"/>
              <p:cNvSpPr>
                <a:spLocks noChangeArrowheads="1"/>
              </p:cNvSpPr>
              <p:nvPr/>
            </p:nvSpPr>
            <p:spPr bwMode="auto">
              <a:xfrm>
                <a:off x="4320" y="489"/>
                <a:ext cx="6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7" name="Rectangle 91"/>
              <p:cNvSpPr>
                <a:spLocks noChangeArrowheads="1"/>
              </p:cNvSpPr>
              <p:nvPr/>
            </p:nvSpPr>
            <p:spPr bwMode="auto">
              <a:xfrm>
                <a:off x="4744" y="489"/>
                <a:ext cx="90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Поступило заявлений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8" name="Rectangle 92"/>
              <p:cNvSpPr>
                <a:spLocks noChangeArrowheads="1"/>
              </p:cNvSpPr>
              <p:nvPr/>
            </p:nvSpPr>
            <p:spPr bwMode="auto">
              <a:xfrm>
                <a:off x="5536" y="489"/>
                <a:ext cx="6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9" name="Rectangle 93"/>
              <p:cNvSpPr>
                <a:spLocks noChangeArrowheads="1"/>
              </p:cNvSpPr>
              <p:nvPr/>
            </p:nvSpPr>
            <p:spPr bwMode="auto">
              <a:xfrm>
                <a:off x="6246" y="489"/>
                <a:ext cx="31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Из них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0" name="Rectangle 94"/>
              <p:cNvSpPr>
                <a:spLocks noChangeArrowheads="1"/>
              </p:cNvSpPr>
              <p:nvPr/>
            </p:nvSpPr>
            <p:spPr bwMode="auto">
              <a:xfrm>
                <a:off x="6498" y="489"/>
                <a:ext cx="6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1" name="Rectangle 95"/>
              <p:cNvSpPr>
                <a:spLocks noChangeArrowheads="1"/>
              </p:cNvSpPr>
              <p:nvPr/>
            </p:nvSpPr>
            <p:spPr bwMode="auto">
              <a:xfrm>
                <a:off x="4149" y="485"/>
                <a:ext cx="3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2" name="Line 96"/>
              <p:cNvSpPr>
                <a:spLocks noChangeShapeType="1"/>
              </p:cNvSpPr>
              <p:nvPr/>
            </p:nvSpPr>
            <p:spPr bwMode="auto">
              <a:xfrm>
                <a:off x="4149" y="485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3" name="Line 97"/>
              <p:cNvSpPr>
                <a:spLocks noChangeShapeType="1"/>
              </p:cNvSpPr>
              <p:nvPr/>
            </p:nvSpPr>
            <p:spPr bwMode="auto">
              <a:xfrm>
                <a:off x="4149" y="485"/>
                <a:ext cx="0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4" name="Rectangle 98"/>
              <p:cNvSpPr>
                <a:spLocks noChangeArrowheads="1"/>
              </p:cNvSpPr>
              <p:nvPr/>
            </p:nvSpPr>
            <p:spPr bwMode="auto">
              <a:xfrm>
                <a:off x="4149" y="485"/>
                <a:ext cx="3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5" name="Line 99"/>
              <p:cNvSpPr>
                <a:spLocks noChangeShapeType="1"/>
              </p:cNvSpPr>
              <p:nvPr/>
            </p:nvSpPr>
            <p:spPr bwMode="auto">
              <a:xfrm>
                <a:off x="4149" y="485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6" name="Line 100"/>
              <p:cNvSpPr>
                <a:spLocks noChangeShapeType="1"/>
              </p:cNvSpPr>
              <p:nvPr/>
            </p:nvSpPr>
            <p:spPr bwMode="auto">
              <a:xfrm>
                <a:off x="4149" y="485"/>
                <a:ext cx="0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7" name="Rectangle 101"/>
              <p:cNvSpPr>
                <a:spLocks noChangeArrowheads="1"/>
              </p:cNvSpPr>
              <p:nvPr/>
            </p:nvSpPr>
            <p:spPr bwMode="auto">
              <a:xfrm>
                <a:off x="4152" y="485"/>
                <a:ext cx="465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8" name="Line 102"/>
              <p:cNvSpPr>
                <a:spLocks noChangeShapeType="1"/>
              </p:cNvSpPr>
              <p:nvPr/>
            </p:nvSpPr>
            <p:spPr bwMode="auto">
              <a:xfrm>
                <a:off x="4152" y="485"/>
                <a:ext cx="46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9" name="Rectangle 103"/>
              <p:cNvSpPr>
                <a:spLocks noChangeArrowheads="1"/>
              </p:cNvSpPr>
              <p:nvPr/>
            </p:nvSpPr>
            <p:spPr bwMode="auto">
              <a:xfrm>
                <a:off x="4617" y="485"/>
                <a:ext cx="3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0" name="Line 104"/>
              <p:cNvSpPr>
                <a:spLocks noChangeShapeType="1"/>
              </p:cNvSpPr>
              <p:nvPr/>
            </p:nvSpPr>
            <p:spPr bwMode="auto">
              <a:xfrm>
                <a:off x="4617" y="485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1" name="Line 105"/>
              <p:cNvSpPr>
                <a:spLocks noChangeShapeType="1"/>
              </p:cNvSpPr>
              <p:nvPr/>
            </p:nvSpPr>
            <p:spPr bwMode="auto">
              <a:xfrm>
                <a:off x="4617" y="485"/>
                <a:ext cx="0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2" name="Rectangle 106"/>
              <p:cNvSpPr>
                <a:spLocks noChangeArrowheads="1"/>
              </p:cNvSpPr>
              <p:nvPr/>
            </p:nvSpPr>
            <p:spPr bwMode="auto">
              <a:xfrm>
                <a:off x="4620" y="485"/>
                <a:ext cx="1040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3" name="Line 107"/>
              <p:cNvSpPr>
                <a:spLocks noChangeShapeType="1"/>
              </p:cNvSpPr>
              <p:nvPr/>
            </p:nvSpPr>
            <p:spPr bwMode="auto">
              <a:xfrm>
                <a:off x="4620" y="485"/>
                <a:ext cx="104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4" name="Rectangle 108"/>
              <p:cNvSpPr>
                <a:spLocks noChangeArrowheads="1"/>
              </p:cNvSpPr>
              <p:nvPr/>
            </p:nvSpPr>
            <p:spPr bwMode="auto">
              <a:xfrm>
                <a:off x="5660" y="485"/>
                <a:ext cx="3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5" name="Line 109"/>
              <p:cNvSpPr>
                <a:spLocks noChangeShapeType="1"/>
              </p:cNvSpPr>
              <p:nvPr/>
            </p:nvSpPr>
            <p:spPr bwMode="auto">
              <a:xfrm>
                <a:off x="5660" y="485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6" name="Line 110"/>
              <p:cNvSpPr>
                <a:spLocks noChangeShapeType="1"/>
              </p:cNvSpPr>
              <p:nvPr/>
            </p:nvSpPr>
            <p:spPr bwMode="auto">
              <a:xfrm>
                <a:off x="5660" y="485"/>
                <a:ext cx="0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7" name="Rectangle 111"/>
              <p:cNvSpPr>
                <a:spLocks noChangeArrowheads="1"/>
              </p:cNvSpPr>
              <p:nvPr/>
            </p:nvSpPr>
            <p:spPr bwMode="auto">
              <a:xfrm>
                <a:off x="5663" y="485"/>
                <a:ext cx="1418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8" name="Line 112"/>
              <p:cNvSpPr>
                <a:spLocks noChangeShapeType="1"/>
              </p:cNvSpPr>
              <p:nvPr/>
            </p:nvSpPr>
            <p:spPr bwMode="auto">
              <a:xfrm>
                <a:off x="5663" y="485"/>
                <a:ext cx="141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9" name="Rectangle 113"/>
              <p:cNvSpPr>
                <a:spLocks noChangeArrowheads="1"/>
              </p:cNvSpPr>
              <p:nvPr/>
            </p:nvSpPr>
            <p:spPr bwMode="auto">
              <a:xfrm>
                <a:off x="7081" y="485"/>
                <a:ext cx="3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0" name="Line 114"/>
              <p:cNvSpPr>
                <a:spLocks noChangeShapeType="1"/>
              </p:cNvSpPr>
              <p:nvPr/>
            </p:nvSpPr>
            <p:spPr bwMode="auto">
              <a:xfrm>
                <a:off x="7081" y="485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1" name="Line 115"/>
              <p:cNvSpPr>
                <a:spLocks noChangeShapeType="1"/>
              </p:cNvSpPr>
              <p:nvPr/>
            </p:nvSpPr>
            <p:spPr bwMode="auto">
              <a:xfrm>
                <a:off x="7081" y="485"/>
                <a:ext cx="0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2" name="Rectangle 116"/>
              <p:cNvSpPr>
                <a:spLocks noChangeArrowheads="1"/>
              </p:cNvSpPr>
              <p:nvPr/>
            </p:nvSpPr>
            <p:spPr bwMode="auto">
              <a:xfrm>
                <a:off x="7081" y="485"/>
                <a:ext cx="3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3" name="Line 117"/>
              <p:cNvSpPr>
                <a:spLocks noChangeShapeType="1"/>
              </p:cNvSpPr>
              <p:nvPr/>
            </p:nvSpPr>
            <p:spPr bwMode="auto">
              <a:xfrm>
                <a:off x="7081" y="485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4" name="Line 118"/>
              <p:cNvSpPr>
                <a:spLocks noChangeShapeType="1"/>
              </p:cNvSpPr>
              <p:nvPr/>
            </p:nvSpPr>
            <p:spPr bwMode="auto">
              <a:xfrm>
                <a:off x="7081" y="485"/>
                <a:ext cx="0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5" name="Rectangle 119"/>
              <p:cNvSpPr>
                <a:spLocks noChangeArrowheads="1"/>
              </p:cNvSpPr>
              <p:nvPr/>
            </p:nvSpPr>
            <p:spPr bwMode="auto">
              <a:xfrm>
                <a:off x="4149" y="487"/>
                <a:ext cx="3" cy="8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6" name="Line 120"/>
              <p:cNvSpPr>
                <a:spLocks noChangeShapeType="1"/>
              </p:cNvSpPr>
              <p:nvPr/>
            </p:nvSpPr>
            <p:spPr bwMode="auto">
              <a:xfrm>
                <a:off x="4149" y="487"/>
                <a:ext cx="0" cy="8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7" name="Rectangle 121"/>
              <p:cNvSpPr>
                <a:spLocks noChangeArrowheads="1"/>
              </p:cNvSpPr>
              <p:nvPr/>
            </p:nvSpPr>
            <p:spPr bwMode="auto">
              <a:xfrm>
                <a:off x="4617" y="487"/>
                <a:ext cx="3" cy="8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8" name="Line 122"/>
              <p:cNvSpPr>
                <a:spLocks noChangeShapeType="1"/>
              </p:cNvSpPr>
              <p:nvPr/>
            </p:nvSpPr>
            <p:spPr bwMode="auto">
              <a:xfrm>
                <a:off x="4617" y="487"/>
                <a:ext cx="0" cy="8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9" name="Rectangle 123"/>
              <p:cNvSpPr>
                <a:spLocks noChangeArrowheads="1"/>
              </p:cNvSpPr>
              <p:nvPr/>
            </p:nvSpPr>
            <p:spPr bwMode="auto">
              <a:xfrm>
                <a:off x="5660" y="487"/>
                <a:ext cx="3" cy="8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0" name="Line 124"/>
              <p:cNvSpPr>
                <a:spLocks noChangeShapeType="1"/>
              </p:cNvSpPr>
              <p:nvPr/>
            </p:nvSpPr>
            <p:spPr bwMode="auto">
              <a:xfrm>
                <a:off x="5660" y="487"/>
                <a:ext cx="0" cy="8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1" name="Rectangle 125"/>
              <p:cNvSpPr>
                <a:spLocks noChangeArrowheads="1"/>
              </p:cNvSpPr>
              <p:nvPr/>
            </p:nvSpPr>
            <p:spPr bwMode="auto">
              <a:xfrm>
                <a:off x="7081" y="487"/>
                <a:ext cx="3" cy="8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2" name="Line 126"/>
              <p:cNvSpPr>
                <a:spLocks noChangeShapeType="1"/>
              </p:cNvSpPr>
              <p:nvPr/>
            </p:nvSpPr>
            <p:spPr bwMode="auto">
              <a:xfrm>
                <a:off x="7081" y="487"/>
                <a:ext cx="0" cy="8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3" name="Rectangle 127"/>
              <p:cNvSpPr>
                <a:spLocks noChangeArrowheads="1"/>
              </p:cNvSpPr>
              <p:nvPr/>
            </p:nvSpPr>
            <p:spPr bwMode="auto">
              <a:xfrm>
                <a:off x="5694" y="575"/>
                <a:ext cx="645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Предоставлено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4" name="Rectangle 128"/>
              <p:cNvSpPr>
                <a:spLocks noChangeArrowheads="1"/>
              </p:cNvSpPr>
              <p:nvPr/>
            </p:nvSpPr>
            <p:spPr bwMode="auto">
              <a:xfrm>
                <a:off x="6248" y="575"/>
                <a:ext cx="6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5" name="Rectangle 129"/>
              <p:cNvSpPr>
                <a:spLocks noChangeArrowheads="1"/>
              </p:cNvSpPr>
              <p:nvPr/>
            </p:nvSpPr>
            <p:spPr bwMode="auto">
              <a:xfrm>
                <a:off x="6401" y="575"/>
                <a:ext cx="501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Отказано в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6" name="Rectangle 130"/>
              <p:cNvSpPr>
                <a:spLocks noChangeArrowheads="1"/>
              </p:cNvSpPr>
              <p:nvPr/>
            </p:nvSpPr>
            <p:spPr bwMode="auto">
              <a:xfrm>
                <a:off x="6401" y="660"/>
                <a:ext cx="679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предоставлении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7" name="Rectangle 131"/>
              <p:cNvSpPr>
                <a:spLocks noChangeArrowheads="1"/>
              </p:cNvSpPr>
              <p:nvPr/>
            </p:nvSpPr>
            <p:spPr bwMode="auto">
              <a:xfrm>
                <a:off x="6987" y="660"/>
                <a:ext cx="6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8" name="Rectangle 132"/>
              <p:cNvSpPr>
                <a:spLocks noChangeArrowheads="1"/>
              </p:cNvSpPr>
              <p:nvPr/>
            </p:nvSpPr>
            <p:spPr bwMode="auto">
              <a:xfrm>
                <a:off x="4149" y="571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9" name="Line 133"/>
              <p:cNvSpPr>
                <a:spLocks noChangeShapeType="1"/>
              </p:cNvSpPr>
              <p:nvPr/>
            </p:nvSpPr>
            <p:spPr bwMode="auto">
              <a:xfrm>
                <a:off x="4149" y="571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0" name="Line 134"/>
              <p:cNvSpPr>
                <a:spLocks noChangeShapeType="1"/>
              </p:cNvSpPr>
              <p:nvPr/>
            </p:nvSpPr>
            <p:spPr bwMode="auto">
              <a:xfrm>
                <a:off x="4149" y="571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1" name="Rectangle 135"/>
              <p:cNvSpPr>
                <a:spLocks noChangeArrowheads="1"/>
              </p:cNvSpPr>
              <p:nvPr/>
            </p:nvSpPr>
            <p:spPr bwMode="auto">
              <a:xfrm>
                <a:off x="4617" y="571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2" name="Line 136"/>
              <p:cNvSpPr>
                <a:spLocks noChangeShapeType="1"/>
              </p:cNvSpPr>
              <p:nvPr/>
            </p:nvSpPr>
            <p:spPr bwMode="auto">
              <a:xfrm>
                <a:off x="4617" y="571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3" name="Line 137"/>
              <p:cNvSpPr>
                <a:spLocks noChangeShapeType="1"/>
              </p:cNvSpPr>
              <p:nvPr/>
            </p:nvSpPr>
            <p:spPr bwMode="auto">
              <a:xfrm>
                <a:off x="4617" y="571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4" name="Rectangle 138"/>
              <p:cNvSpPr>
                <a:spLocks noChangeArrowheads="1"/>
              </p:cNvSpPr>
              <p:nvPr/>
            </p:nvSpPr>
            <p:spPr bwMode="auto">
              <a:xfrm>
                <a:off x="5660" y="571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5" name="Line 139"/>
              <p:cNvSpPr>
                <a:spLocks noChangeShapeType="1"/>
              </p:cNvSpPr>
              <p:nvPr/>
            </p:nvSpPr>
            <p:spPr bwMode="auto">
              <a:xfrm>
                <a:off x="5660" y="571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6" name="Line 140"/>
              <p:cNvSpPr>
                <a:spLocks noChangeShapeType="1"/>
              </p:cNvSpPr>
              <p:nvPr/>
            </p:nvSpPr>
            <p:spPr bwMode="auto">
              <a:xfrm>
                <a:off x="5660" y="571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7" name="Rectangle 141"/>
              <p:cNvSpPr>
                <a:spLocks noChangeArrowheads="1"/>
              </p:cNvSpPr>
              <p:nvPr/>
            </p:nvSpPr>
            <p:spPr bwMode="auto">
              <a:xfrm>
                <a:off x="5663" y="571"/>
                <a:ext cx="70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8" name="Line 142"/>
              <p:cNvSpPr>
                <a:spLocks noChangeShapeType="1"/>
              </p:cNvSpPr>
              <p:nvPr/>
            </p:nvSpPr>
            <p:spPr bwMode="auto">
              <a:xfrm>
                <a:off x="5663" y="571"/>
                <a:ext cx="70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9" name="Rectangle 143"/>
              <p:cNvSpPr>
                <a:spLocks noChangeArrowheads="1"/>
              </p:cNvSpPr>
              <p:nvPr/>
            </p:nvSpPr>
            <p:spPr bwMode="auto">
              <a:xfrm>
                <a:off x="6366" y="571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0" name="Line 144"/>
              <p:cNvSpPr>
                <a:spLocks noChangeShapeType="1"/>
              </p:cNvSpPr>
              <p:nvPr/>
            </p:nvSpPr>
            <p:spPr bwMode="auto">
              <a:xfrm>
                <a:off x="6366" y="571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1" name="Line 145"/>
              <p:cNvSpPr>
                <a:spLocks noChangeShapeType="1"/>
              </p:cNvSpPr>
              <p:nvPr/>
            </p:nvSpPr>
            <p:spPr bwMode="auto">
              <a:xfrm>
                <a:off x="6366" y="571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2" name="Rectangle 146"/>
              <p:cNvSpPr>
                <a:spLocks noChangeArrowheads="1"/>
              </p:cNvSpPr>
              <p:nvPr/>
            </p:nvSpPr>
            <p:spPr bwMode="auto">
              <a:xfrm>
                <a:off x="6369" y="571"/>
                <a:ext cx="71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3" name="Line 147"/>
              <p:cNvSpPr>
                <a:spLocks noChangeShapeType="1"/>
              </p:cNvSpPr>
              <p:nvPr/>
            </p:nvSpPr>
            <p:spPr bwMode="auto">
              <a:xfrm>
                <a:off x="6369" y="571"/>
                <a:ext cx="7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4" name="Rectangle 148"/>
              <p:cNvSpPr>
                <a:spLocks noChangeArrowheads="1"/>
              </p:cNvSpPr>
              <p:nvPr/>
            </p:nvSpPr>
            <p:spPr bwMode="auto">
              <a:xfrm>
                <a:off x="7081" y="571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5" name="Line 149"/>
              <p:cNvSpPr>
                <a:spLocks noChangeShapeType="1"/>
              </p:cNvSpPr>
              <p:nvPr/>
            </p:nvSpPr>
            <p:spPr bwMode="auto">
              <a:xfrm>
                <a:off x="7081" y="571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6" name="Line 150"/>
              <p:cNvSpPr>
                <a:spLocks noChangeShapeType="1"/>
              </p:cNvSpPr>
              <p:nvPr/>
            </p:nvSpPr>
            <p:spPr bwMode="auto">
              <a:xfrm>
                <a:off x="7081" y="571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7" name="Rectangle 151"/>
              <p:cNvSpPr>
                <a:spLocks noChangeArrowheads="1"/>
              </p:cNvSpPr>
              <p:nvPr/>
            </p:nvSpPr>
            <p:spPr bwMode="auto">
              <a:xfrm>
                <a:off x="4149" y="574"/>
                <a:ext cx="3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8" name="Line 152"/>
              <p:cNvSpPr>
                <a:spLocks noChangeShapeType="1"/>
              </p:cNvSpPr>
              <p:nvPr/>
            </p:nvSpPr>
            <p:spPr bwMode="auto">
              <a:xfrm>
                <a:off x="4149" y="574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9" name="Rectangle 153"/>
              <p:cNvSpPr>
                <a:spLocks noChangeArrowheads="1"/>
              </p:cNvSpPr>
              <p:nvPr/>
            </p:nvSpPr>
            <p:spPr bwMode="auto">
              <a:xfrm>
                <a:off x="4617" y="574"/>
                <a:ext cx="3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0" name="Line 154"/>
              <p:cNvSpPr>
                <a:spLocks noChangeShapeType="1"/>
              </p:cNvSpPr>
              <p:nvPr/>
            </p:nvSpPr>
            <p:spPr bwMode="auto">
              <a:xfrm>
                <a:off x="4617" y="574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1" name="Rectangle 155"/>
              <p:cNvSpPr>
                <a:spLocks noChangeArrowheads="1"/>
              </p:cNvSpPr>
              <p:nvPr/>
            </p:nvSpPr>
            <p:spPr bwMode="auto">
              <a:xfrm>
                <a:off x="5660" y="574"/>
                <a:ext cx="3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2" name="Line 156"/>
              <p:cNvSpPr>
                <a:spLocks noChangeShapeType="1"/>
              </p:cNvSpPr>
              <p:nvPr/>
            </p:nvSpPr>
            <p:spPr bwMode="auto">
              <a:xfrm>
                <a:off x="5660" y="574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3" name="Rectangle 157"/>
              <p:cNvSpPr>
                <a:spLocks noChangeArrowheads="1"/>
              </p:cNvSpPr>
              <p:nvPr/>
            </p:nvSpPr>
            <p:spPr bwMode="auto">
              <a:xfrm>
                <a:off x="6366" y="574"/>
                <a:ext cx="3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4" name="Line 158"/>
              <p:cNvSpPr>
                <a:spLocks noChangeShapeType="1"/>
              </p:cNvSpPr>
              <p:nvPr/>
            </p:nvSpPr>
            <p:spPr bwMode="auto">
              <a:xfrm>
                <a:off x="6366" y="574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5" name="Rectangle 159"/>
              <p:cNvSpPr>
                <a:spLocks noChangeArrowheads="1"/>
              </p:cNvSpPr>
              <p:nvPr/>
            </p:nvSpPr>
            <p:spPr bwMode="auto">
              <a:xfrm>
                <a:off x="7081" y="574"/>
                <a:ext cx="3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6" name="Line 160"/>
              <p:cNvSpPr>
                <a:spLocks noChangeShapeType="1"/>
              </p:cNvSpPr>
              <p:nvPr/>
            </p:nvSpPr>
            <p:spPr bwMode="auto">
              <a:xfrm>
                <a:off x="7081" y="574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7" name="Rectangle 161"/>
              <p:cNvSpPr>
                <a:spLocks noChangeArrowheads="1"/>
              </p:cNvSpPr>
              <p:nvPr/>
            </p:nvSpPr>
            <p:spPr bwMode="auto">
              <a:xfrm>
                <a:off x="4299" y="746"/>
                <a:ext cx="226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2018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8" name="Rectangle 162"/>
              <p:cNvSpPr>
                <a:spLocks noChangeArrowheads="1"/>
              </p:cNvSpPr>
              <p:nvPr/>
            </p:nvSpPr>
            <p:spPr bwMode="auto">
              <a:xfrm>
                <a:off x="4470" y="746"/>
                <a:ext cx="6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9" name="Rectangle 163"/>
              <p:cNvSpPr>
                <a:spLocks noChangeArrowheads="1"/>
              </p:cNvSpPr>
              <p:nvPr/>
            </p:nvSpPr>
            <p:spPr bwMode="auto">
              <a:xfrm>
                <a:off x="5097" y="746"/>
                <a:ext cx="13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49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0" name="Rectangle 164"/>
              <p:cNvSpPr>
                <a:spLocks noChangeArrowheads="1"/>
              </p:cNvSpPr>
              <p:nvPr/>
            </p:nvSpPr>
            <p:spPr bwMode="auto">
              <a:xfrm>
                <a:off x="5183" y="746"/>
                <a:ext cx="6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1" name="Rectangle 165"/>
              <p:cNvSpPr>
                <a:spLocks noChangeArrowheads="1"/>
              </p:cNvSpPr>
              <p:nvPr/>
            </p:nvSpPr>
            <p:spPr bwMode="auto">
              <a:xfrm>
                <a:off x="5854" y="746"/>
                <a:ext cx="13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22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2" name="Rectangle 166"/>
              <p:cNvSpPr>
                <a:spLocks noChangeArrowheads="1"/>
              </p:cNvSpPr>
              <p:nvPr/>
            </p:nvSpPr>
            <p:spPr bwMode="auto">
              <a:xfrm>
                <a:off x="5941" y="746"/>
                <a:ext cx="6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3" name="Rectangle 167"/>
              <p:cNvSpPr>
                <a:spLocks noChangeArrowheads="1"/>
              </p:cNvSpPr>
              <p:nvPr/>
            </p:nvSpPr>
            <p:spPr bwMode="auto">
              <a:xfrm>
                <a:off x="5962" y="746"/>
                <a:ext cx="271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(45%)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4" name="Rectangle 168"/>
              <p:cNvSpPr>
                <a:spLocks noChangeArrowheads="1"/>
              </p:cNvSpPr>
              <p:nvPr/>
            </p:nvSpPr>
            <p:spPr bwMode="auto">
              <a:xfrm>
                <a:off x="6175" y="746"/>
                <a:ext cx="6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5" name="Rectangle 169"/>
              <p:cNvSpPr>
                <a:spLocks noChangeArrowheads="1"/>
              </p:cNvSpPr>
              <p:nvPr/>
            </p:nvSpPr>
            <p:spPr bwMode="auto">
              <a:xfrm>
                <a:off x="6575" y="746"/>
                <a:ext cx="13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27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6" name="Rectangle 170"/>
              <p:cNvSpPr>
                <a:spLocks noChangeArrowheads="1"/>
              </p:cNvSpPr>
              <p:nvPr/>
            </p:nvSpPr>
            <p:spPr bwMode="auto">
              <a:xfrm>
                <a:off x="6662" y="746"/>
                <a:ext cx="271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(55%)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7" name="Rectangle 171"/>
              <p:cNvSpPr>
                <a:spLocks noChangeArrowheads="1"/>
              </p:cNvSpPr>
              <p:nvPr/>
            </p:nvSpPr>
            <p:spPr bwMode="auto">
              <a:xfrm>
                <a:off x="6875" y="746"/>
                <a:ext cx="6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8" name="Rectangle 172"/>
              <p:cNvSpPr>
                <a:spLocks noChangeArrowheads="1"/>
              </p:cNvSpPr>
              <p:nvPr/>
            </p:nvSpPr>
            <p:spPr bwMode="auto">
              <a:xfrm>
                <a:off x="4149" y="742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9" name="Line 173"/>
              <p:cNvSpPr>
                <a:spLocks noChangeShapeType="1"/>
              </p:cNvSpPr>
              <p:nvPr/>
            </p:nvSpPr>
            <p:spPr bwMode="auto">
              <a:xfrm>
                <a:off x="4149" y="742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0" name="Line 174"/>
              <p:cNvSpPr>
                <a:spLocks noChangeShapeType="1"/>
              </p:cNvSpPr>
              <p:nvPr/>
            </p:nvSpPr>
            <p:spPr bwMode="auto">
              <a:xfrm>
                <a:off x="4149" y="742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1" name="Rectangle 175"/>
              <p:cNvSpPr>
                <a:spLocks noChangeArrowheads="1"/>
              </p:cNvSpPr>
              <p:nvPr/>
            </p:nvSpPr>
            <p:spPr bwMode="auto">
              <a:xfrm>
                <a:off x="4152" y="742"/>
                <a:ext cx="465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2" name="Line 176"/>
              <p:cNvSpPr>
                <a:spLocks noChangeShapeType="1"/>
              </p:cNvSpPr>
              <p:nvPr/>
            </p:nvSpPr>
            <p:spPr bwMode="auto">
              <a:xfrm>
                <a:off x="4152" y="742"/>
                <a:ext cx="46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3" name="Rectangle 177"/>
              <p:cNvSpPr>
                <a:spLocks noChangeArrowheads="1"/>
              </p:cNvSpPr>
              <p:nvPr/>
            </p:nvSpPr>
            <p:spPr bwMode="auto">
              <a:xfrm>
                <a:off x="4617" y="742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4" name="Line 178"/>
              <p:cNvSpPr>
                <a:spLocks noChangeShapeType="1"/>
              </p:cNvSpPr>
              <p:nvPr/>
            </p:nvSpPr>
            <p:spPr bwMode="auto">
              <a:xfrm>
                <a:off x="4617" y="742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5" name="Line 179"/>
              <p:cNvSpPr>
                <a:spLocks noChangeShapeType="1"/>
              </p:cNvSpPr>
              <p:nvPr/>
            </p:nvSpPr>
            <p:spPr bwMode="auto">
              <a:xfrm>
                <a:off x="4617" y="742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6" name="Rectangle 180"/>
              <p:cNvSpPr>
                <a:spLocks noChangeArrowheads="1"/>
              </p:cNvSpPr>
              <p:nvPr/>
            </p:nvSpPr>
            <p:spPr bwMode="auto">
              <a:xfrm>
                <a:off x="4620" y="742"/>
                <a:ext cx="1040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7" name="Line 181"/>
              <p:cNvSpPr>
                <a:spLocks noChangeShapeType="1"/>
              </p:cNvSpPr>
              <p:nvPr/>
            </p:nvSpPr>
            <p:spPr bwMode="auto">
              <a:xfrm>
                <a:off x="4620" y="742"/>
                <a:ext cx="104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8" name="Rectangle 182"/>
              <p:cNvSpPr>
                <a:spLocks noChangeArrowheads="1"/>
              </p:cNvSpPr>
              <p:nvPr/>
            </p:nvSpPr>
            <p:spPr bwMode="auto">
              <a:xfrm>
                <a:off x="5660" y="742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9" name="Line 183"/>
              <p:cNvSpPr>
                <a:spLocks noChangeShapeType="1"/>
              </p:cNvSpPr>
              <p:nvPr/>
            </p:nvSpPr>
            <p:spPr bwMode="auto">
              <a:xfrm>
                <a:off x="5660" y="742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0" name="Line 184"/>
              <p:cNvSpPr>
                <a:spLocks noChangeShapeType="1"/>
              </p:cNvSpPr>
              <p:nvPr/>
            </p:nvSpPr>
            <p:spPr bwMode="auto">
              <a:xfrm>
                <a:off x="5660" y="742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1" name="Rectangle 185"/>
              <p:cNvSpPr>
                <a:spLocks noChangeArrowheads="1"/>
              </p:cNvSpPr>
              <p:nvPr/>
            </p:nvSpPr>
            <p:spPr bwMode="auto">
              <a:xfrm>
                <a:off x="5663" y="742"/>
                <a:ext cx="70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2" name="Line 186"/>
              <p:cNvSpPr>
                <a:spLocks noChangeShapeType="1"/>
              </p:cNvSpPr>
              <p:nvPr/>
            </p:nvSpPr>
            <p:spPr bwMode="auto">
              <a:xfrm>
                <a:off x="5663" y="742"/>
                <a:ext cx="70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3" name="Rectangle 187"/>
              <p:cNvSpPr>
                <a:spLocks noChangeArrowheads="1"/>
              </p:cNvSpPr>
              <p:nvPr/>
            </p:nvSpPr>
            <p:spPr bwMode="auto">
              <a:xfrm>
                <a:off x="6366" y="742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4" name="Line 188"/>
              <p:cNvSpPr>
                <a:spLocks noChangeShapeType="1"/>
              </p:cNvSpPr>
              <p:nvPr/>
            </p:nvSpPr>
            <p:spPr bwMode="auto">
              <a:xfrm>
                <a:off x="6366" y="742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5" name="Line 189"/>
              <p:cNvSpPr>
                <a:spLocks noChangeShapeType="1"/>
              </p:cNvSpPr>
              <p:nvPr/>
            </p:nvSpPr>
            <p:spPr bwMode="auto">
              <a:xfrm>
                <a:off x="6366" y="742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6" name="Rectangle 190"/>
              <p:cNvSpPr>
                <a:spLocks noChangeArrowheads="1"/>
              </p:cNvSpPr>
              <p:nvPr/>
            </p:nvSpPr>
            <p:spPr bwMode="auto">
              <a:xfrm>
                <a:off x="6369" y="742"/>
                <a:ext cx="71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7" name="Line 191"/>
              <p:cNvSpPr>
                <a:spLocks noChangeShapeType="1"/>
              </p:cNvSpPr>
              <p:nvPr/>
            </p:nvSpPr>
            <p:spPr bwMode="auto">
              <a:xfrm>
                <a:off x="6369" y="742"/>
                <a:ext cx="7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8" name="Rectangle 192"/>
              <p:cNvSpPr>
                <a:spLocks noChangeArrowheads="1"/>
              </p:cNvSpPr>
              <p:nvPr/>
            </p:nvSpPr>
            <p:spPr bwMode="auto">
              <a:xfrm>
                <a:off x="7081" y="742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9" name="Line 193"/>
              <p:cNvSpPr>
                <a:spLocks noChangeShapeType="1"/>
              </p:cNvSpPr>
              <p:nvPr/>
            </p:nvSpPr>
            <p:spPr bwMode="auto">
              <a:xfrm>
                <a:off x="7081" y="742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0" name="Line 194"/>
              <p:cNvSpPr>
                <a:spLocks noChangeShapeType="1"/>
              </p:cNvSpPr>
              <p:nvPr/>
            </p:nvSpPr>
            <p:spPr bwMode="auto">
              <a:xfrm>
                <a:off x="7081" y="742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1" name="Rectangle 195"/>
              <p:cNvSpPr>
                <a:spLocks noChangeArrowheads="1"/>
              </p:cNvSpPr>
              <p:nvPr/>
            </p:nvSpPr>
            <p:spPr bwMode="auto">
              <a:xfrm>
                <a:off x="4149" y="745"/>
                <a:ext cx="3" cy="8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2" name="Line 196"/>
              <p:cNvSpPr>
                <a:spLocks noChangeShapeType="1"/>
              </p:cNvSpPr>
              <p:nvPr/>
            </p:nvSpPr>
            <p:spPr bwMode="auto">
              <a:xfrm>
                <a:off x="4149" y="745"/>
                <a:ext cx="0" cy="8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3" name="Rectangle 197"/>
              <p:cNvSpPr>
                <a:spLocks noChangeArrowheads="1"/>
              </p:cNvSpPr>
              <p:nvPr/>
            </p:nvSpPr>
            <p:spPr bwMode="auto">
              <a:xfrm>
                <a:off x="4617" y="745"/>
                <a:ext cx="3" cy="8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4" name="Line 198"/>
              <p:cNvSpPr>
                <a:spLocks noChangeShapeType="1"/>
              </p:cNvSpPr>
              <p:nvPr/>
            </p:nvSpPr>
            <p:spPr bwMode="auto">
              <a:xfrm>
                <a:off x="4617" y="745"/>
                <a:ext cx="0" cy="8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5" name="Rectangle 199"/>
              <p:cNvSpPr>
                <a:spLocks noChangeArrowheads="1"/>
              </p:cNvSpPr>
              <p:nvPr/>
            </p:nvSpPr>
            <p:spPr bwMode="auto">
              <a:xfrm>
                <a:off x="5660" y="745"/>
                <a:ext cx="3" cy="8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6" name="Line 200"/>
              <p:cNvSpPr>
                <a:spLocks noChangeShapeType="1"/>
              </p:cNvSpPr>
              <p:nvPr/>
            </p:nvSpPr>
            <p:spPr bwMode="auto">
              <a:xfrm>
                <a:off x="5660" y="745"/>
                <a:ext cx="0" cy="8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7" name="Rectangle 201"/>
              <p:cNvSpPr>
                <a:spLocks noChangeArrowheads="1"/>
              </p:cNvSpPr>
              <p:nvPr/>
            </p:nvSpPr>
            <p:spPr bwMode="auto">
              <a:xfrm>
                <a:off x="6366" y="745"/>
                <a:ext cx="3" cy="8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8" name="Line 202"/>
              <p:cNvSpPr>
                <a:spLocks noChangeShapeType="1"/>
              </p:cNvSpPr>
              <p:nvPr/>
            </p:nvSpPr>
            <p:spPr bwMode="auto">
              <a:xfrm>
                <a:off x="6366" y="745"/>
                <a:ext cx="0" cy="8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9" name="Rectangle 203"/>
              <p:cNvSpPr>
                <a:spLocks noChangeArrowheads="1"/>
              </p:cNvSpPr>
              <p:nvPr/>
            </p:nvSpPr>
            <p:spPr bwMode="auto">
              <a:xfrm>
                <a:off x="7081" y="745"/>
                <a:ext cx="3" cy="8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0" name="Line 204"/>
              <p:cNvSpPr>
                <a:spLocks noChangeShapeType="1"/>
              </p:cNvSpPr>
              <p:nvPr/>
            </p:nvSpPr>
            <p:spPr bwMode="auto">
              <a:xfrm>
                <a:off x="7081" y="745"/>
                <a:ext cx="0" cy="8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1" name="Rectangle 205"/>
              <p:cNvSpPr>
                <a:spLocks noChangeArrowheads="1"/>
              </p:cNvSpPr>
              <p:nvPr/>
            </p:nvSpPr>
            <p:spPr bwMode="auto">
              <a:xfrm>
                <a:off x="4299" y="833"/>
                <a:ext cx="226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2019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72" name="Rectangle 206"/>
              <p:cNvSpPr>
                <a:spLocks noChangeArrowheads="1"/>
              </p:cNvSpPr>
              <p:nvPr/>
            </p:nvSpPr>
            <p:spPr bwMode="auto">
              <a:xfrm>
                <a:off x="4470" y="833"/>
                <a:ext cx="6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73" name="Rectangle 207"/>
              <p:cNvSpPr>
                <a:spLocks noChangeArrowheads="1"/>
              </p:cNvSpPr>
              <p:nvPr/>
            </p:nvSpPr>
            <p:spPr bwMode="auto">
              <a:xfrm>
                <a:off x="5075" y="833"/>
                <a:ext cx="179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117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74" name="Rectangle 208"/>
              <p:cNvSpPr>
                <a:spLocks noChangeArrowheads="1"/>
              </p:cNvSpPr>
              <p:nvPr/>
            </p:nvSpPr>
            <p:spPr bwMode="auto">
              <a:xfrm>
                <a:off x="5204" y="833"/>
                <a:ext cx="6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75" name="Rectangle 209"/>
              <p:cNvSpPr>
                <a:spLocks noChangeArrowheads="1"/>
              </p:cNvSpPr>
              <p:nvPr/>
            </p:nvSpPr>
            <p:spPr bwMode="auto">
              <a:xfrm>
                <a:off x="5864" y="833"/>
                <a:ext cx="13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77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76" name="Rectangle 210"/>
              <p:cNvSpPr>
                <a:spLocks noChangeArrowheads="1"/>
              </p:cNvSpPr>
              <p:nvPr/>
            </p:nvSpPr>
            <p:spPr bwMode="auto">
              <a:xfrm>
                <a:off x="5951" y="833"/>
                <a:ext cx="271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(66%)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77" name="Rectangle 211"/>
              <p:cNvSpPr>
                <a:spLocks noChangeArrowheads="1"/>
              </p:cNvSpPr>
              <p:nvPr/>
            </p:nvSpPr>
            <p:spPr bwMode="auto">
              <a:xfrm>
                <a:off x="6164" y="833"/>
                <a:ext cx="6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78" name="Rectangle 212"/>
              <p:cNvSpPr>
                <a:spLocks noChangeArrowheads="1"/>
              </p:cNvSpPr>
              <p:nvPr/>
            </p:nvSpPr>
            <p:spPr bwMode="auto">
              <a:xfrm>
                <a:off x="6575" y="833"/>
                <a:ext cx="13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40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79" name="Rectangle 213"/>
              <p:cNvSpPr>
                <a:spLocks noChangeArrowheads="1"/>
              </p:cNvSpPr>
              <p:nvPr/>
            </p:nvSpPr>
            <p:spPr bwMode="auto">
              <a:xfrm>
                <a:off x="6662" y="833"/>
                <a:ext cx="271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(34%)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80" name="Rectangle 214"/>
              <p:cNvSpPr>
                <a:spLocks noChangeArrowheads="1"/>
              </p:cNvSpPr>
              <p:nvPr/>
            </p:nvSpPr>
            <p:spPr bwMode="auto">
              <a:xfrm>
                <a:off x="6875" y="833"/>
                <a:ext cx="6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81" name="Rectangle 215"/>
              <p:cNvSpPr>
                <a:spLocks noChangeArrowheads="1"/>
              </p:cNvSpPr>
              <p:nvPr/>
            </p:nvSpPr>
            <p:spPr bwMode="auto">
              <a:xfrm>
                <a:off x="4149" y="829"/>
                <a:ext cx="3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2" name="Line 216"/>
              <p:cNvSpPr>
                <a:spLocks noChangeShapeType="1"/>
              </p:cNvSpPr>
              <p:nvPr/>
            </p:nvSpPr>
            <p:spPr bwMode="auto">
              <a:xfrm>
                <a:off x="4149" y="829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3" name="Line 217"/>
              <p:cNvSpPr>
                <a:spLocks noChangeShapeType="1"/>
              </p:cNvSpPr>
              <p:nvPr/>
            </p:nvSpPr>
            <p:spPr bwMode="auto">
              <a:xfrm>
                <a:off x="4149" y="829"/>
                <a:ext cx="0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4" name="Rectangle 218"/>
              <p:cNvSpPr>
                <a:spLocks noChangeArrowheads="1"/>
              </p:cNvSpPr>
              <p:nvPr/>
            </p:nvSpPr>
            <p:spPr bwMode="auto">
              <a:xfrm>
                <a:off x="4152" y="829"/>
                <a:ext cx="465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5" name="Line 219"/>
              <p:cNvSpPr>
                <a:spLocks noChangeShapeType="1"/>
              </p:cNvSpPr>
              <p:nvPr/>
            </p:nvSpPr>
            <p:spPr bwMode="auto">
              <a:xfrm>
                <a:off x="4152" y="829"/>
                <a:ext cx="46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6" name="Rectangle 220"/>
              <p:cNvSpPr>
                <a:spLocks noChangeArrowheads="1"/>
              </p:cNvSpPr>
              <p:nvPr/>
            </p:nvSpPr>
            <p:spPr bwMode="auto">
              <a:xfrm>
                <a:off x="4617" y="829"/>
                <a:ext cx="3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7" name="Line 221"/>
              <p:cNvSpPr>
                <a:spLocks noChangeShapeType="1"/>
              </p:cNvSpPr>
              <p:nvPr/>
            </p:nvSpPr>
            <p:spPr bwMode="auto">
              <a:xfrm>
                <a:off x="4617" y="829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8" name="Line 222"/>
              <p:cNvSpPr>
                <a:spLocks noChangeShapeType="1"/>
              </p:cNvSpPr>
              <p:nvPr/>
            </p:nvSpPr>
            <p:spPr bwMode="auto">
              <a:xfrm>
                <a:off x="4617" y="829"/>
                <a:ext cx="0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9" name="Rectangle 223"/>
              <p:cNvSpPr>
                <a:spLocks noChangeArrowheads="1"/>
              </p:cNvSpPr>
              <p:nvPr/>
            </p:nvSpPr>
            <p:spPr bwMode="auto">
              <a:xfrm>
                <a:off x="4620" y="829"/>
                <a:ext cx="1040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0" name="Line 224"/>
              <p:cNvSpPr>
                <a:spLocks noChangeShapeType="1"/>
              </p:cNvSpPr>
              <p:nvPr/>
            </p:nvSpPr>
            <p:spPr bwMode="auto">
              <a:xfrm>
                <a:off x="4620" y="829"/>
                <a:ext cx="104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1" name="Rectangle 225"/>
              <p:cNvSpPr>
                <a:spLocks noChangeArrowheads="1"/>
              </p:cNvSpPr>
              <p:nvPr/>
            </p:nvSpPr>
            <p:spPr bwMode="auto">
              <a:xfrm>
                <a:off x="5660" y="829"/>
                <a:ext cx="3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2" name="Line 226"/>
              <p:cNvSpPr>
                <a:spLocks noChangeShapeType="1"/>
              </p:cNvSpPr>
              <p:nvPr/>
            </p:nvSpPr>
            <p:spPr bwMode="auto">
              <a:xfrm>
                <a:off x="5660" y="829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3" name="Line 227"/>
              <p:cNvSpPr>
                <a:spLocks noChangeShapeType="1"/>
              </p:cNvSpPr>
              <p:nvPr/>
            </p:nvSpPr>
            <p:spPr bwMode="auto">
              <a:xfrm>
                <a:off x="5660" y="829"/>
                <a:ext cx="0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4" name="Rectangle 228"/>
              <p:cNvSpPr>
                <a:spLocks noChangeArrowheads="1"/>
              </p:cNvSpPr>
              <p:nvPr/>
            </p:nvSpPr>
            <p:spPr bwMode="auto">
              <a:xfrm>
                <a:off x="5663" y="829"/>
                <a:ext cx="703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5" name="Line 229"/>
              <p:cNvSpPr>
                <a:spLocks noChangeShapeType="1"/>
              </p:cNvSpPr>
              <p:nvPr/>
            </p:nvSpPr>
            <p:spPr bwMode="auto">
              <a:xfrm>
                <a:off x="5663" y="829"/>
                <a:ext cx="70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6" name="Rectangle 230"/>
              <p:cNvSpPr>
                <a:spLocks noChangeArrowheads="1"/>
              </p:cNvSpPr>
              <p:nvPr/>
            </p:nvSpPr>
            <p:spPr bwMode="auto">
              <a:xfrm>
                <a:off x="6366" y="829"/>
                <a:ext cx="3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7" name="Line 231"/>
              <p:cNvSpPr>
                <a:spLocks noChangeShapeType="1"/>
              </p:cNvSpPr>
              <p:nvPr/>
            </p:nvSpPr>
            <p:spPr bwMode="auto">
              <a:xfrm>
                <a:off x="6366" y="829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8" name="Line 232"/>
              <p:cNvSpPr>
                <a:spLocks noChangeShapeType="1"/>
              </p:cNvSpPr>
              <p:nvPr/>
            </p:nvSpPr>
            <p:spPr bwMode="auto">
              <a:xfrm>
                <a:off x="6366" y="829"/>
                <a:ext cx="0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9" name="Rectangle 233"/>
              <p:cNvSpPr>
                <a:spLocks noChangeArrowheads="1"/>
              </p:cNvSpPr>
              <p:nvPr/>
            </p:nvSpPr>
            <p:spPr bwMode="auto">
              <a:xfrm>
                <a:off x="6369" y="829"/>
                <a:ext cx="712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0" name="Line 234"/>
              <p:cNvSpPr>
                <a:spLocks noChangeShapeType="1"/>
              </p:cNvSpPr>
              <p:nvPr/>
            </p:nvSpPr>
            <p:spPr bwMode="auto">
              <a:xfrm>
                <a:off x="6369" y="829"/>
                <a:ext cx="7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1" name="Rectangle 235"/>
              <p:cNvSpPr>
                <a:spLocks noChangeArrowheads="1"/>
              </p:cNvSpPr>
              <p:nvPr/>
            </p:nvSpPr>
            <p:spPr bwMode="auto">
              <a:xfrm>
                <a:off x="7081" y="829"/>
                <a:ext cx="3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2" name="Line 236"/>
              <p:cNvSpPr>
                <a:spLocks noChangeShapeType="1"/>
              </p:cNvSpPr>
              <p:nvPr/>
            </p:nvSpPr>
            <p:spPr bwMode="auto">
              <a:xfrm>
                <a:off x="7081" y="829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3" name="Line 237"/>
              <p:cNvSpPr>
                <a:spLocks noChangeShapeType="1"/>
              </p:cNvSpPr>
              <p:nvPr/>
            </p:nvSpPr>
            <p:spPr bwMode="auto">
              <a:xfrm>
                <a:off x="7081" y="829"/>
                <a:ext cx="0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4" name="Rectangle 238"/>
              <p:cNvSpPr>
                <a:spLocks noChangeArrowheads="1"/>
              </p:cNvSpPr>
              <p:nvPr/>
            </p:nvSpPr>
            <p:spPr bwMode="auto">
              <a:xfrm>
                <a:off x="4149" y="831"/>
                <a:ext cx="3" cy="8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5" name="Line 239"/>
              <p:cNvSpPr>
                <a:spLocks noChangeShapeType="1"/>
              </p:cNvSpPr>
              <p:nvPr/>
            </p:nvSpPr>
            <p:spPr bwMode="auto">
              <a:xfrm>
                <a:off x="4149" y="831"/>
                <a:ext cx="0" cy="8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6" name="Rectangle 240"/>
              <p:cNvSpPr>
                <a:spLocks noChangeArrowheads="1"/>
              </p:cNvSpPr>
              <p:nvPr/>
            </p:nvSpPr>
            <p:spPr bwMode="auto">
              <a:xfrm>
                <a:off x="4149" y="916"/>
                <a:ext cx="3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7" name="Line 241"/>
              <p:cNvSpPr>
                <a:spLocks noChangeShapeType="1"/>
              </p:cNvSpPr>
              <p:nvPr/>
            </p:nvSpPr>
            <p:spPr bwMode="auto">
              <a:xfrm>
                <a:off x="4149" y="916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8" name="Line 242"/>
              <p:cNvSpPr>
                <a:spLocks noChangeShapeType="1"/>
              </p:cNvSpPr>
              <p:nvPr/>
            </p:nvSpPr>
            <p:spPr bwMode="auto">
              <a:xfrm>
                <a:off x="4149" y="916"/>
                <a:ext cx="0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9" name="Rectangle 243"/>
              <p:cNvSpPr>
                <a:spLocks noChangeArrowheads="1"/>
              </p:cNvSpPr>
              <p:nvPr/>
            </p:nvSpPr>
            <p:spPr bwMode="auto">
              <a:xfrm>
                <a:off x="4149" y="916"/>
                <a:ext cx="3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0" name="Line 244"/>
              <p:cNvSpPr>
                <a:spLocks noChangeShapeType="1"/>
              </p:cNvSpPr>
              <p:nvPr/>
            </p:nvSpPr>
            <p:spPr bwMode="auto">
              <a:xfrm>
                <a:off x="4149" y="916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1" name="Line 245"/>
              <p:cNvSpPr>
                <a:spLocks noChangeShapeType="1"/>
              </p:cNvSpPr>
              <p:nvPr/>
            </p:nvSpPr>
            <p:spPr bwMode="auto">
              <a:xfrm>
                <a:off x="4149" y="916"/>
                <a:ext cx="0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2" name="Rectangle 246"/>
              <p:cNvSpPr>
                <a:spLocks noChangeArrowheads="1"/>
              </p:cNvSpPr>
              <p:nvPr/>
            </p:nvSpPr>
            <p:spPr bwMode="auto">
              <a:xfrm>
                <a:off x="4152" y="916"/>
                <a:ext cx="465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3" name="Line 247"/>
              <p:cNvSpPr>
                <a:spLocks noChangeShapeType="1"/>
              </p:cNvSpPr>
              <p:nvPr/>
            </p:nvSpPr>
            <p:spPr bwMode="auto">
              <a:xfrm>
                <a:off x="4152" y="916"/>
                <a:ext cx="46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4" name="Rectangle 248"/>
              <p:cNvSpPr>
                <a:spLocks noChangeArrowheads="1"/>
              </p:cNvSpPr>
              <p:nvPr/>
            </p:nvSpPr>
            <p:spPr bwMode="auto">
              <a:xfrm>
                <a:off x="4617" y="831"/>
                <a:ext cx="3" cy="8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5" name="Line 249"/>
              <p:cNvSpPr>
                <a:spLocks noChangeShapeType="1"/>
              </p:cNvSpPr>
              <p:nvPr/>
            </p:nvSpPr>
            <p:spPr bwMode="auto">
              <a:xfrm>
                <a:off x="4617" y="831"/>
                <a:ext cx="0" cy="8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6" name="Rectangle 250"/>
              <p:cNvSpPr>
                <a:spLocks noChangeArrowheads="1"/>
              </p:cNvSpPr>
              <p:nvPr/>
            </p:nvSpPr>
            <p:spPr bwMode="auto">
              <a:xfrm>
                <a:off x="4617" y="916"/>
                <a:ext cx="3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7" name="Line 251"/>
              <p:cNvSpPr>
                <a:spLocks noChangeShapeType="1"/>
              </p:cNvSpPr>
              <p:nvPr/>
            </p:nvSpPr>
            <p:spPr bwMode="auto">
              <a:xfrm>
                <a:off x="4617" y="916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8" name="Line 252"/>
              <p:cNvSpPr>
                <a:spLocks noChangeShapeType="1"/>
              </p:cNvSpPr>
              <p:nvPr/>
            </p:nvSpPr>
            <p:spPr bwMode="auto">
              <a:xfrm>
                <a:off x="4617" y="916"/>
                <a:ext cx="0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9" name="Rectangle 253"/>
              <p:cNvSpPr>
                <a:spLocks noChangeArrowheads="1"/>
              </p:cNvSpPr>
              <p:nvPr/>
            </p:nvSpPr>
            <p:spPr bwMode="auto">
              <a:xfrm>
                <a:off x="4620" y="916"/>
                <a:ext cx="1040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0" name="Line 254"/>
              <p:cNvSpPr>
                <a:spLocks noChangeShapeType="1"/>
              </p:cNvSpPr>
              <p:nvPr/>
            </p:nvSpPr>
            <p:spPr bwMode="auto">
              <a:xfrm>
                <a:off x="4620" y="916"/>
                <a:ext cx="104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1" name="Rectangle 255"/>
              <p:cNvSpPr>
                <a:spLocks noChangeArrowheads="1"/>
              </p:cNvSpPr>
              <p:nvPr/>
            </p:nvSpPr>
            <p:spPr bwMode="auto">
              <a:xfrm>
                <a:off x="5660" y="831"/>
                <a:ext cx="3" cy="8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2" name="Line 256"/>
              <p:cNvSpPr>
                <a:spLocks noChangeShapeType="1"/>
              </p:cNvSpPr>
              <p:nvPr/>
            </p:nvSpPr>
            <p:spPr bwMode="auto">
              <a:xfrm>
                <a:off x="5660" y="831"/>
                <a:ext cx="0" cy="8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3" name="Rectangle 257"/>
              <p:cNvSpPr>
                <a:spLocks noChangeArrowheads="1"/>
              </p:cNvSpPr>
              <p:nvPr/>
            </p:nvSpPr>
            <p:spPr bwMode="auto">
              <a:xfrm>
                <a:off x="5660" y="916"/>
                <a:ext cx="3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4" name="Line 258"/>
              <p:cNvSpPr>
                <a:spLocks noChangeShapeType="1"/>
              </p:cNvSpPr>
              <p:nvPr/>
            </p:nvSpPr>
            <p:spPr bwMode="auto">
              <a:xfrm>
                <a:off x="5660" y="916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5" name="Line 259"/>
              <p:cNvSpPr>
                <a:spLocks noChangeShapeType="1"/>
              </p:cNvSpPr>
              <p:nvPr/>
            </p:nvSpPr>
            <p:spPr bwMode="auto">
              <a:xfrm>
                <a:off x="5660" y="916"/>
                <a:ext cx="0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6" name="Rectangle 260"/>
              <p:cNvSpPr>
                <a:spLocks noChangeArrowheads="1"/>
              </p:cNvSpPr>
              <p:nvPr/>
            </p:nvSpPr>
            <p:spPr bwMode="auto">
              <a:xfrm>
                <a:off x="5663" y="916"/>
                <a:ext cx="703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7" name="Line 261"/>
              <p:cNvSpPr>
                <a:spLocks noChangeShapeType="1"/>
              </p:cNvSpPr>
              <p:nvPr/>
            </p:nvSpPr>
            <p:spPr bwMode="auto">
              <a:xfrm>
                <a:off x="5663" y="916"/>
                <a:ext cx="70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8" name="Rectangle 262"/>
              <p:cNvSpPr>
                <a:spLocks noChangeArrowheads="1"/>
              </p:cNvSpPr>
              <p:nvPr/>
            </p:nvSpPr>
            <p:spPr bwMode="auto">
              <a:xfrm>
                <a:off x="6366" y="831"/>
                <a:ext cx="3" cy="8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9" name="Line 263"/>
              <p:cNvSpPr>
                <a:spLocks noChangeShapeType="1"/>
              </p:cNvSpPr>
              <p:nvPr/>
            </p:nvSpPr>
            <p:spPr bwMode="auto">
              <a:xfrm>
                <a:off x="6366" y="831"/>
                <a:ext cx="0" cy="8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0" name="Rectangle 264"/>
              <p:cNvSpPr>
                <a:spLocks noChangeArrowheads="1"/>
              </p:cNvSpPr>
              <p:nvPr/>
            </p:nvSpPr>
            <p:spPr bwMode="auto">
              <a:xfrm>
                <a:off x="6366" y="916"/>
                <a:ext cx="3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1" name="Line 265"/>
              <p:cNvSpPr>
                <a:spLocks noChangeShapeType="1"/>
              </p:cNvSpPr>
              <p:nvPr/>
            </p:nvSpPr>
            <p:spPr bwMode="auto">
              <a:xfrm>
                <a:off x="6366" y="916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2" name="Line 266"/>
              <p:cNvSpPr>
                <a:spLocks noChangeShapeType="1"/>
              </p:cNvSpPr>
              <p:nvPr/>
            </p:nvSpPr>
            <p:spPr bwMode="auto">
              <a:xfrm>
                <a:off x="6366" y="916"/>
                <a:ext cx="0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3" name="Rectangle 267"/>
              <p:cNvSpPr>
                <a:spLocks noChangeArrowheads="1"/>
              </p:cNvSpPr>
              <p:nvPr/>
            </p:nvSpPr>
            <p:spPr bwMode="auto">
              <a:xfrm>
                <a:off x="6369" y="916"/>
                <a:ext cx="712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4" name="Line 268"/>
              <p:cNvSpPr>
                <a:spLocks noChangeShapeType="1"/>
              </p:cNvSpPr>
              <p:nvPr/>
            </p:nvSpPr>
            <p:spPr bwMode="auto">
              <a:xfrm>
                <a:off x="6369" y="916"/>
                <a:ext cx="7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5" name="Rectangle 269"/>
              <p:cNvSpPr>
                <a:spLocks noChangeArrowheads="1"/>
              </p:cNvSpPr>
              <p:nvPr/>
            </p:nvSpPr>
            <p:spPr bwMode="auto">
              <a:xfrm>
                <a:off x="7081" y="831"/>
                <a:ext cx="3" cy="8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6" name="Line 270"/>
              <p:cNvSpPr>
                <a:spLocks noChangeShapeType="1"/>
              </p:cNvSpPr>
              <p:nvPr/>
            </p:nvSpPr>
            <p:spPr bwMode="auto">
              <a:xfrm>
                <a:off x="7081" y="831"/>
                <a:ext cx="0" cy="8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7" name="Rectangle 271"/>
              <p:cNvSpPr>
                <a:spLocks noChangeArrowheads="1"/>
              </p:cNvSpPr>
              <p:nvPr/>
            </p:nvSpPr>
            <p:spPr bwMode="auto">
              <a:xfrm>
                <a:off x="7081" y="916"/>
                <a:ext cx="3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8" name="Line 272"/>
              <p:cNvSpPr>
                <a:spLocks noChangeShapeType="1"/>
              </p:cNvSpPr>
              <p:nvPr/>
            </p:nvSpPr>
            <p:spPr bwMode="auto">
              <a:xfrm>
                <a:off x="7081" y="916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9" name="Line 273"/>
              <p:cNvSpPr>
                <a:spLocks noChangeShapeType="1"/>
              </p:cNvSpPr>
              <p:nvPr/>
            </p:nvSpPr>
            <p:spPr bwMode="auto">
              <a:xfrm>
                <a:off x="7081" y="916"/>
                <a:ext cx="0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0" name="Rectangle 274"/>
              <p:cNvSpPr>
                <a:spLocks noChangeArrowheads="1"/>
              </p:cNvSpPr>
              <p:nvPr/>
            </p:nvSpPr>
            <p:spPr bwMode="auto">
              <a:xfrm>
                <a:off x="7081" y="916"/>
                <a:ext cx="3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1" name="Line 275"/>
              <p:cNvSpPr>
                <a:spLocks noChangeShapeType="1"/>
              </p:cNvSpPr>
              <p:nvPr/>
            </p:nvSpPr>
            <p:spPr bwMode="auto">
              <a:xfrm>
                <a:off x="7081" y="916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2" name="Line 276"/>
              <p:cNvSpPr>
                <a:spLocks noChangeShapeType="1"/>
              </p:cNvSpPr>
              <p:nvPr/>
            </p:nvSpPr>
            <p:spPr bwMode="auto">
              <a:xfrm>
                <a:off x="7081" y="916"/>
                <a:ext cx="0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3" name="Rectangle 277"/>
              <p:cNvSpPr>
                <a:spLocks noChangeArrowheads="1"/>
              </p:cNvSpPr>
              <p:nvPr/>
            </p:nvSpPr>
            <p:spPr bwMode="auto">
              <a:xfrm>
                <a:off x="4184" y="918"/>
                <a:ext cx="56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82" name="Текст 3"/>
          <p:cNvSpPr>
            <a:spLocks noGrp="1"/>
          </p:cNvSpPr>
          <p:nvPr>
            <p:ph type="body" sz="quarter" idx="13"/>
          </p:nvPr>
        </p:nvSpPr>
        <p:spPr>
          <a:xfrm>
            <a:off x="96688" y="3518391"/>
            <a:ext cx="5759286" cy="3229600"/>
          </a:xfrm>
        </p:spPr>
        <p:txBody>
          <a:bodyPr/>
          <a:lstStyle/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11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причинами </a:t>
            </a:r>
            <a:r>
              <a:rPr lang="ru-RU" sz="11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отказов в предоставлении земельных участков в собственность являлись:</a:t>
            </a:r>
          </a:p>
          <a:p>
            <a:pPr marL="171450" lvl="0" indent="-1714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1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есоответствие цели использования земельного участка, указанной в заявлении, виду деятельности, осуществляемой на земельном участке, и виду разрешенного использования (назначению) объекта недвижимости, расположенного на земельном участке;</a:t>
            </a:r>
          </a:p>
          <a:p>
            <a:pPr marL="171450" lvl="0" indent="-1714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1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асположение границ здания, сооружения полностью или частично за пределами границ земельного участка;</a:t>
            </a:r>
          </a:p>
          <a:p>
            <a:pPr marL="171450" lvl="0" indent="-1714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1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аличие на земельном участке объекта недвижимого имущества, на который отсутствуют правоустанавливающие документы;</a:t>
            </a:r>
          </a:p>
          <a:p>
            <a:pPr marL="171450" lvl="0" indent="-1714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1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емельный участок ограничен в обороте (расположен в </a:t>
            </a:r>
            <a:r>
              <a:rPr lang="en-US" sz="11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1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en-US" sz="11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1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поясах зон санитарной охраны источников питьевого и хозяйственно-бытового водоснабжения, полное или частичное расположение земельного участка в границах территории общего пользования);</a:t>
            </a:r>
          </a:p>
          <a:p>
            <a:pPr marL="171450" lvl="0" indent="-1714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необоснованность площади земельного участка, запрашиваемого для приобретения в собственность (согласно позиции Президиума Высшего Арбитражного суда РФ от 01.03.2011 №13535/10, заявитель должен обосновать необходимость использования земельного участка указанной площади для эксплуатации существующих объектов капитального строительства). </a:t>
            </a:r>
            <a:endParaRPr lang="ru-RU" sz="11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933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1BA46A3-E465-4868-95B8-0627B513E6B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297" y="216830"/>
            <a:ext cx="5130366" cy="1511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975" y="4129952"/>
            <a:ext cx="5330537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7" y="2077891"/>
            <a:ext cx="4518025" cy="266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172" y="1674558"/>
            <a:ext cx="5092340" cy="243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38113" y="217488"/>
            <a:ext cx="5489575" cy="1735137"/>
            <a:chOff x="87" y="137"/>
            <a:chExt cx="3458" cy="1093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87" y="137"/>
              <a:ext cx="3458" cy="1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534" y="140"/>
              <a:ext cx="127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П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613" y="140"/>
              <a:ext cx="709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редоставлени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234" y="140"/>
              <a:ext cx="9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278" y="140"/>
              <a:ext cx="71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442" y="140"/>
              <a:ext cx="1816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земельных участков в безвозмездное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28" y="250"/>
              <a:ext cx="628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пользование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673" y="251"/>
              <a:ext cx="7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697" y="251"/>
              <a:ext cx="7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34" y="363"/>
              <a:ext cx="7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559" y="363"/>
              <a:ext cx="7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128" y="479"/>
              <a:ext cx="214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Год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287" y="479"/>
              <a:ext cx="7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784" y="479"/>
              <a:ext cx="103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Поступило заявлений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714" y="479"/>
              <a:ext cx="7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2546" y="479"/>
              <a:ext cx="35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Из них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2841" y="479"/>
              <a:ext cx="7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87" y="474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87" y="474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87" y="47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87" y="474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87" y="474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>
              <a:off x="87" y="47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90" y="474"/>
              <a:ext cx="546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90" y="474"/>
              <a:ext cx="54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636" y="474"/>
              <a:ext cx="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>
              <a:off x="636" y="474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636" y="47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640" y="474"/>
              <a:ext cx="1219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640" y="474"/>
              <a:ext cx="12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1859" y="474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1859" y="474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>
              <a:off x="1859" y="47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1862" y="474"/>
              <a:ext cx="166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>
              <a:off x="1862" y="474"/>
              <a:ext cx="16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3525" y="474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>
              <a:off x="3525" y="474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>
              <a:off x="3525" y="47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3525" y="474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auto">
            <a:xfrm>
              <a:off x="3525" y="474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>
              <a:off x="3525" y="47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87" y="477"/>
              <a:ext cx="3" cy="1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>
              <a:off x="87" y="477"/>
              <a:ext cx="0" cy="1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636" y="477"/>
              <a:ext cx="4" cy="1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Line 48"/>
            <p:cNvSpPr>
              <a:spLocks noChangeShapeType="1"/>
            </p:cNvSpPr>
            <p:nvPr/>
          </p:nvSpPr>
          <p:spPr bwMode="auto">
            <a:xfrm>
              <a:off x="636" y="477"/>
              <a:ext cx="0" cy="1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1859" y="477"/>
              <a:ext cx="3" cy="1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auto">
            <a:xfrm>
              <a:off x="1859" y="477"/>
              <a:ext cx="0" cy="1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3525" y="477"/>
              <a:ext cx="3" cy="1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Line 52"/>
            <p:cNvSpPr>
              <a:spLocks noChangeShapeType="1"/>
            </p:cNvSpPr>
            <p:nvPr/>
          </p:nvSpPr>
          <p:spPr bwMode="auto">
            <a:xfrm>
              <a:off x="3525" y="477"/>
              <a:ext cx="0" cy="1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1899" y="594"/>
              <a:ext cx="73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Предоставлено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2548" y="594"/>
              <a:ext cx="7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2727" y="594"/>
              <a:ext cx="57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Отказано в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2727" y="707"/>
              <a:ext cx="77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предоставлении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3415" y="707"/>
              <a:ext cx="7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87" y="589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Line 59"/>
            <p:cNvSpPr>
              <a:spLocks noChangeShapeType="1"/>
            </p:cNvSpPr>
            <p:nvPr/>
          </p:nvSpPr>
          <p:spPr bwMode="auto">
            <a:xfrm>
              <a:off x="87" y="589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Line 60"/>
            <p:cNvSpPr>
              <a:spLocks noChangeShapeType="1"/>
            </p:cNvSpPr>
            <p:nvPr/>
          </p:nvSpPr>
          <p:spPr bwMode="auto">
            <a:xfrm>
              <a:off x="87" y="589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636" y="589"/>
              <a:ext cx="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8" name="Line 62"/>
            <p:cNvSpPr>
              <a:spLocks noChangeShapeType="1"/>
            </p:cNvSpPr>
            <p:nvPr/>
          </p:nvSpPr>
          <p:spPr bwMode="auto">
            <a:xfrm>
              <a:off x="636" y="589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9" name="Line 63"/>
            <p:cNvSpPr>
              <a:spLocks noChangeShapeType="1"/>
            </p:cNvSpPr>
            <p:nvPr/>
          </p:nvSpPr>
          <p:spPr bwMode="auto">
            <a:xfrm>
              <a:off x="636" y="589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1" name="Rectangle 64"/>
            <p:cNvSpPr>
              <a:spLocks noChangeArrowheads="1"/>
            </p:cNvSpPr>
            <p:nvPr/>
          </p:nvSpPr>
          <p:spPr bwMode="auto">
            <a:xfrm>
              <a:off x="1859" y="589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5" name="Line 65"/>
            <p:cNvSpPr>
              <a:spLocks noChangeShapeType="1"/>
            </p:cNvSpPr>
            <p:nvPr/>
          </p:nvSpPr>
          <p:spPr bwMode="auto">
            <a:xfrm>
              <a:off x="1859" y="589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6" name="Line 66"/>
            <p:cNvSpPr>
              <a:spLocks noChangeShapeType="1"/>
            </p:cNvSpPr>
            <p:nvPr/>
          </p:nvSpPr>
          <p:spPr bwMode="auto">
            <a:xfrm>
              <a:off x="1859" y="589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7" name="Rectangle 67"/>
            <p:cNvSpPr>
              <a:spLocks noChangeArrowheads="1"/>
            </p:cNvSpPr>
            <p:nvPr/>
          </p:nvSpPr>
          <p:spPr bwMode="auto">
            <a:xfrm>
              <a:off x="1862" y="589"/>
              <a:ext cx="825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8" name="Line 68"/>
            <p:cNvSpPr>
              <a:spLocks noChangeShapeType="1"/>
            </p:cNvSpPr>
            <p:nvPr/>
          </p:nvSpPr>
          <p:spPr bwMode="auto">
            <a:xfrm>
              <a:off x="1862" y="589"/>
              <a:ext cx="8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9" name="Rectangle 69"/>
            <p:cNvSpPr>
              <a:spLocks noChangeArrowheads="1"/>
            </p:cNvSpPr>
            <p:nvPr/>
          </p:nvSpPr>
          <p:spPr bwMode="auto">
            <a:xfrm>
              <a:off x="2687" y="589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0" name="Line 70"/>
            <p:cNvSpPr>
              <a:spLocks noChangeShapeType="1"/>
            </p:cNvSpPr>
            <p:nvPr/>
          </p:nvSpPr>
          <p:spPr bwMode="auto">
            <a:xfrm>
              <a:off x="2687" y="589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1" name="Line 71"/>
            <p:cNvSpPr>
              <a:spLocks noChangeShapeType="1"/>
            </p:cNvSpPr>
            <p:nvPr/>
          </p:nvSpPr>
          <p:spPr bwMode="auto">
            <a:xfrm>
              <a:off x="2687" y="589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2" name="Rectangle 72"/>
            <p:cNvSpPr>
              <a:spLocks noChangeArrowheads="1"/>
            </p:cNvSpPr>
            <p:nvPr/>
          </p:nvSpPr>
          <p:spPr bwMode="auto">
            <a:xfrm>
              <a:off x="2690" y="589"/>
              <a:ext cx="835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3" name="Line 73"/>
            <p:cNvSpPr>
              <a:spLocks noChangeShapeType="1"/>
            </p:cNvSpPr>
            <p:nvPr/>
          </p:nvSpPr>
          <p:spPr bwMode="auto">
            <a:xfrm>
              <a:off x="2690" y="589"/>
              <a:ext cx="8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4" name="Rectangle 74"/>
            <p:cNvSpPr>
              <a:spLocks noChangeArrowheads="1"/>
            </p:cNvSpPr>
            <p:nvPr/>
          </p:nvSpPr>
          <p:spPr bwMode="auto">
            <a:xfrm>
              <a:off x="3525" y="589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5" name="Line 75"/>
            <p:cNvSpPr>
              <a:spLocks noChangeShapeType="1"/>
            </p:cNvSpPr>
            <p:nvPr/>
          </p:nvSpPr>
          <p:spPr bwMode="auto">
            <a:xfrm>
              <a:off x="3525" y="589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6" name="Line 76"/>
            <p:cNvSpPr>
              <a:spLocks noChangeShapeType="1"/>
            </p:cNvSpPr>
            <p:nvPr/>
          </p:nvSpPr>
          <p:spPr bwMode="auto">
            <a:xfrm>
              <a:off x="3525" y="589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7" name="Rectangle 77"/>
            <p:cNvSpPr>
              <a:spLocks noChangeArrowheads="1"/>
            </p:cNvSpPr>
            <p:nvPr/>
          </p:nvSpPr>
          <p:spPr bwMode="auto">
            <a:xfrm>
              <a:off x="87" y="592"/>
              <a:ext cx="3" cy="2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8" name="Line 78"/>
            <p:cNvSpPr>
              <a:spLocks noChangeShapeType="1"/>
            </p:cNvSpPr>
            <p:nvPr/>
          </p:nvSpPr>
          <p:spPr bwMode="auto">
            <a:xfrm>
              <a:off x="87" y="592"/>
              <a:ext cx="0" cy="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9" name="Rectangle 79"/>
            <p:cNvSpPr>
              <a:spLocks noChangeArrowheads="1"/>
            </p:cNvSpPr>
            <p:nvPr/>
          </p:nvSpPr>
          <p:spPr bwMode="auto">
            <a:xfrm>
              <a:off x="636" y="592"/>
              <a:ext cx="4" cy="2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0" name="Line 80"/>
            <p:cNvSpPr>
              <a:spLocks noChangeShapeType="1"/>
            </p:cNvSpPr>
            <p:nvPr/>
          </p:nvSpPr>
          <p:spPr bwMode="auto">
            <a:xfrm>
              <a:off x="636" y="592"/>
              <a:ext cx="0" cy="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1" name="Rectangle 81"/>
            <p:cNvSpPr>
              <a:spLocks noChangeArrowheads="1"/>
            </p:cNvSpPr>
            <p:nvPr/>
          </p:nvSpPr>
          <p:spPr bwMode="auto">
            <a:xfrm>
              <a:off x="1859" y="592"/>
              <a:ext cx="3" cy="2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2" name="Line 82"/>
            <p:cNvSpPr>
              <a:spLocks noChangeShapeType="1"/>
            </p:cNvSpPr>
            <p:nvPr/>
          </p:nvSpPr>
          <p:spPr bwMode="auto">
            <a:xfrm>
              <a:off x="1859" y="592"/>
              <a:ext cx="0" cy="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3" name="Rectangle 83"/>
            <p:cNvSpPr>
              <a:spLocks noChangeArrowheads="1"/>
            </p:cNvSpPr>
            <p:nvPr/>
          </p:nvSpPr>
          <p:spPr bwMode="auto">
            <a:xfrm>
              <a:off x="2687" y="592"/>
              <a:ext cx="3" cy="2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4" name="Line 84"/>
            <p:cNvSpPr>
              <a:spLocks noChangeShapeType="1"/>
            </p:cNvSpPr>
            <p:nvPr/>
          </p:nvSpPr>
          <p:spPr bwMode="auto">
            <a:xfrm>
              <a:off x="2687" y="592"/>
              <a:ext cx="0" cy="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5" name="Rectangle 85"/>
            <p:cNvSpPr>
              <a:spLocks noChangeArrowheads="1"/>
            </p:cNvSpPr>
            <p:nvPr/>
          </p:nvSpPr>
          <p:spPr bwMode="auto">
            <a:xfrm>
              <a:off x="3525" y="592"/>
              <a:ext cx="3" cy="2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6" name="Line 86"/>
            <p:cNvSpPr>
              <a:spLocks noChangeShapeType="1"/>
            </p:cNvSpPr>
            <p:nvPr/>
          </p:nvSpPr>
          <p:spPr bwMode="auto">
            <a:xfrm>
              <a:off x="3525" y="592"/>
              <a:ext cx="0" cy="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7" name="Rectangle 87"/>
            <p:cNvSpPr>
              <a:spLocks noChangeArrowheads="1"/>
            </p:cNvSpPr>
            <p:nvPr/>
          </p:nvSpPr>
          <p:spPr bwMode="auto">
            <a:xfrm>
              <a:off x="263" y="822"/>
              <a:ext cx="26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2018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78" name="Rectangle 88"/>
            <p:cNvSpPr>
              <a:spLocks noChangeArrowheads="1"/>
            </p:cNvSpPr>
            <p:nvPr/>
          </p:nvSpPr>
          <p:spPr bwMode="auto">
            <a:xfrm>
              <a:off x="464" y="822"/>
              <a:ext cx="7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79" name="Rectangle 89"/>
            <p:cNvSpPr>
              <a:spLocks noChangeArrowheads="1"/>
            </p:cNvSpPr>
            <p:nvPr/>
          </p:nvSpPr>
          <p:spPr bwMode="auto">
            <a:xfrm>
              <a:off x="1198" y="822"/>
              <a:ext cx="151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67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80" name="Rectangle 90"/>
            <p:cNvSpPr>
              <a:spLocks noChangeArrowheads="1"/>
            </p:cNvSpPr>
            <p:nvPr/>
          </p:nvSpPr>
          <p:spPr bwMode="auto">
            <a:xfrm>
              <a:off x="1299" y="822"/>
              <a:ext cx="7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81" name="Rectangle 91"/>
            <p:cNvSpPr>
              <a:spLocks noChangeArrowheads="1"/>
            </p:cNvSpPr>
            <p:nvPr/>
          </p:nvSpPr>
          <p:spPr bwMode="auto">
            <a:xfrm>
              <a:off x="2098" y="822"/>
              <a:ext cx="151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82" name="Rectangle 92"/>
            <p:cNvSpPr>
              <a:spLocks noChangeArrowheads="1"/>
            </p:cNvSpPr>
            <p:nvPr/>
          </p:nvSpPr>
          <p:spPr bwMode="auto">
            <a:xfrm>
              <a:off x="2200" y="822"/>
              <a:ext cx="312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(22%)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83" name="Rectangle 93"/>
            <p:cNvSpPr>
              <a:spLocks noChangeArrowheads="1"/>
            </p:cNvSpPr>
            <p:nvPr/>
          </p:nvSpPr>
          <p:spPr bwMode="auto">
            <a:xfrm>
              <a:off x="2450" y="822"/>
              <a:ext cx="7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84" name="Rectangle 94"/>
            <p:cNvSpPr>
              <a:spLocks noChangeArrowheads="1"/>
            </p:cNvSpPr>
            <p:nvPr/>
          </p:nvSpPr>
          <p:spPr bwMode="auto">
            <a:xfrm>
              <a:off x="2932" y="822"/>
              <a:ext cx="151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52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85" name="Rectangle 95"/>
            <p:cNvSpPr>
              <a:spLocks noChangeArrowheads="1"/>
            </p:cNvSpPr>
            <p:nvPr/>
          </p:nvSpPr>
          <p:spPr bwMode="auto">
            <a:xfrm>
              <a:off x="3034" y="822"/>
              <a:ext cx="312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(78%)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86" name="Rectangle 96"/>
            <p:cNvSpPr>
              <a:spLocks noChangeArrowheads="1"/>
            </p:cNvSpPr>
            <p:nvPr/>
          </p:nvSpPr>
          <p:spPr bwMode="auto">
            <a:xfrm>
              <a:off x="3283" y="822"/>
              <a:ext cx="7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87" name="Rectangle 97"/>
            <p:cNvSpPr>
              <a:spLocks noChangeArrowheads="1"/>
            </p:cNvSpPr>
            <p:nvPr/>
          </p:nvSpPr>
          <p:spPr bwMode="auto">
            <a:xfrm>
              <a:off x="87" y="817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8" name="Line 98"/>
            <p:cNvSpPr>
              <a:spLocks noChangeShapeType="1"/>
            </p:cNvSpPr>
            <p:nvPr/>
          </p:nvSpPr>
          <p:spPr bwMode="auto">
            <a:xfrm>
              <a:off x="87" y="817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9" name="Line 99"/>
            <p:cNvSpPr>
              <a:spLocks noChangeShapeType="1"/>
            </p:cNvSpPr>
            <p:nvPr/>
          </p:nvSpPr>
          <p:spPr bwMode="auto">
            <a:xfrm>
              <a:off x="87" y="817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0" name="Rectangle 100"/>
            <p:cNvSpPr>
              <a:spLocks noChangeArrowheads="1"/>
            </p:cNvSpPr>
            <p:nvPr/>
          </p:nvSpPr>
          <p:spPr bwMode="auto">
            <a:xfrm>
              <a:off x="90" y="817"/>
              <a:ext cx="546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1" name="Line 101"/>
            <p:cNvSpPr>
              <a:spLocks noChangeShapeType="1"/>
            </p:cNvSpPr>
            <p:nvPr/>
          </p:nvSpPr>
          <p:spPr bwMode="auto">
            <a:xfrm>
              <a:off x="90" y="817"/>
              <a:ext cx="54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2" name="Rectangle 102"/>
            <p:cNvSpPr>
              <a:spLocks noChangeArrowheads="1"/>
            </p:cNvSpPr>
            <p:nvPr/>
          </p:nvSpPr>
          <p:spPr bwMode="auto">
            <a:xfrm>
              <a:off x="636" y="817"/>
              <a:ext cx="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3" name="Line 103"/>
            <p:cNvSpPr>
              <a:spLocks noChangeShapeType="1"/>
            </p:cNvSpPr>
            <p:nvPr/>
          </p:nvSpPr>
          <p:spPr bwMode="auto">
            <a:xfrm>
              <a:off x="636" y="817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4" name="Line 104"/>
            <p:cNvSpPr>
              <a:spLocks noChangeShapeType="1"/>
            </p:cNvSpPr>
            <p:nvPr/>
          </p:nvSpPr>
          <p:spPr bwMode="auto">
            <a:xfrm>
              <a:off x="636" y="817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5" name="Rectangle 105"/>
            <p:cNvSpPr>
              <a:spLocks noChangeArrowheads="1"/>
            </p:cNvSpPr>
            <p:nvPr/>
          </p:nvSpPr>
          <p:spPr bwMode="auto">
            <a:xfrm>
              <a:off x="640" y="817"/>
              <a:ext cx="1219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6" name="Line 106"/>
            <p:cNvSpPr>
              <a:spLocks noChangeShapeType="1"/>
            </p:cNvSpPr>
            <p:nvPr/>
          </p:nvSpPr>
          <p:spPr bwMode="auto">
            <a:xfrm>
              <a:off x="640" y="817"/>
              <a:ext cx="12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7" name="Rectangle 107"/>
            <p:cNvSpPr>
              <a:spLocks noChangeArrowheads="1"/>
            </p:cNvSpPr>
            <p:nvPr/>
          </p:nvSpPr>
          <p:spPr bwMode="auto">
            <a:xfrm>
              <a:off x="1859" y="817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8" name="Line 108"/>
            <p:cNvSpPr>
              <a:spLocks noChangeShapeType="1"/>
            </p:cNvSpPr>
            <p:nvPr/>
          </p:nvSpPr>
          <p:spPr bwMode="auto">
            <a:xfrm>
              <a:off x="1859" y="817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9" name="Line 109"/>
            <p:cNvSpPr>
              <a:spLocks noChangeShapeType="1"/>
            </p:cNvSpPr>
            <p:nvPr/>
          </p:nvSpPr>
          <p:spPr bwMode="auto">
            <a:xfrm>
              <a:off x="1859" y="817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0" name="Rectangle 110"/>
            <p:cNvSpPr>
              <a:spLocks noChangeArrowheads="1"/>
            </p:cNvSpPr>
            <p:nvPr/>
          </p:nvSpPr>
          <p:spPr bwMode="auto">
            <a:xfrm>
              <a:off x="1862" y="817"/>
              <a:ext cx="825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1" name="Line 111"/>
            <p:cNvSpPr>
              <a:spLocks noChangeShapeType="1"/>
            </p:cNvSpPr>
            <p:nvPr/>
          </p:nvSpPr>
          <p:spPr bwMode="auto">
            <a:xfrm>
              <a:off x="1862" y="817"/>
              <a:ext cx="8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2" name="Rectangle 112"/>
            <p:cNvSpPr>
              <a:spLocks noChangeArrowheads="1"/>
            </p:cNvSpPr>
            <p:nvPr/>
          </p:nvSpPr>
          <p:spPr bwMode="auto">
            <a:xfrm>
              <a:off x="2687" y="817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3" name="Line 113"/>
            <p:cNvSpPr>
              <a:spLocks noChangeShapeType="1"/>
            </p:cNvSpPr>
            <p:nvPr/>
          </p:nvSpPr>
          <p:spPr bwMode="auto">
            <a:xfrm>
              <a:off x="2687" y="817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4" name="Line 114"/>
            <p:cNvSpPr>
              <a:spLocks noChangeShapeType="1"/>
            </p:cNvSpPr>
            <p:nvPr/>
          </p:nvSpPr>
          <p:spPr bwMode="auto">
            <a:xfrm>
              <a:off x="2687" y="817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5" name="Rectangle 115"/>
            <p:cNvSpPr>
              <a:spLocks noChangeArrowheads="1"/>
            </p:cNvSpPr>
            <p:nvPr/>
          </p:nvSpPr>
          <p:spPr bwMode="auto">
            <a:xfrm>
              <a:off x="2690" y="817"/>
              <a:ext cx="835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6" name="Line 116"/>
            <p:cNvSpPr>
              <a:spLocks noChangeShapeType="1"/>
            </p:cNvSpPr>
            <p:nvPr/>
          </p:nvSpPr>
          <p:spPr bwMode="auto">
            <a:xfrm>
              <a:off x="2690" y="817"/>
              <a:ext cx="8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7" name="Rectangle 117"/>
            <p:cNvSpPr>
              <a:spLocks noChangeArrowheads="1"/>
            </p:cNvSpPr>
            <p:nvPr/>
          </p:nvSpPr>
          <p:spPr bwMode="auto">
            <a:xfrm>
              <a:off x="3525" y="817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8" name="Line 118"/>
            <p:cNvSpPr>
              <a:spLocks noChangeShapeType="1"/>
            </p:cNvSpPr>
            <p:nvPr/>
          </p:nvSpPr>
          <p:spPr bwMode="auto">
            <a:xfrm>
              <a:off x="3525" y="817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9" name="Line 119"/>
            <p:cNvSpPr>
              <a:spLocks noChangeShapeType="1"/>
            </p:cNvSpPr>
            <p:nvPr/>
          </p:nvSpPr>
          <p:spPr bwMode="auto">
            <a:xfrm>
              <a:off x="3525" y="817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0" name="Rectangle 120"/>
            <p:cNvSpPr>
              <a:spLocks noChangeArrowheads="1"/>
            </p:cNvSpPr>
            <p:nvPr/>
          </p:nvSpPr>
          <p:spPr bwMode="auto">
            <a:xfrm>
              <a:off x="87" y="820"/>
              <a:ext cx="3" cy="1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1" name="Line 121"/>
            <p:cNvSpPr>
              <a:spLocks noChangeShapeType="1"/>
            </p:cNvSpPr>
            <p:nvPr/>
          </p:nvSpPr>
          <p:spPr bwMode="auto">
            <a:xfrm>
              <a:off x="87" y="820"/>
              <a:ext cx="0" cy="1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2" name="Rectangle 122"/>
            <p:cNvSpPr>
              <a:spLocks noChangeArrowheads="1"/>
            </p:cNvSpPr>
            <p:nvPr/>
          </p:nvSpPr>
          <p:spPr bwMode="auto">
            <a:xfrm>
              <a:off x="636" y="820"/>
              <a:ext cx="4" cy="1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3" name="Line 123"/>
            <p:cNvSpPr>
              <a:spLocks noChangeShapeType="1"/>
            </p:cNvSpPr>
            <p:nvPr/>
          </p:nvSpPr>
          <p:spPr bwMode="auto">
            <a:xfrm>
              <a:off x="636" y="820"/>
              <a:ext cx="0" cy="1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4" name="Rectangle 124"/>
            <p:cNvSpPr>
              <a:spLocks noChangeArrowheads="1"/>
            </p:cNvSpPr>
            <p:nvPr/>
          </p:nvSpPr>
          <p:spPr bwMode="auto">
            <a:xfrm>
              <a:off x="1859" y="820"/>
              <a:ext cx="3" cy="1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5" name="Line 125"/>
            <p:cNvSpPr>
              <a:spLocks noChangeShapeType="1"/>
            </p:cNvSpPr>
            <p:nvPr/>
          </p:nvSpPr>
          <p:spPr bwMode="auto">
            <a:xfrm>
              <a:off x="1859" y="820"/>
              <a:ext cx="0" cy="1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6" name="Rectangle 126"/>
            <p:cNvSpPr>
              <a:spLocks noChangeArrowheads="1"/>
            </p:cNvSpPr>
            <p:nvPr/>
          </p:nvSpPr>
          <p:spPr bwMode="auto">
            <a:xfrm>
              <a:off x="2687" y="820"/>
              <a:ext cx="3" cy="1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7" name="Line 127"/>
            <p:cNvSpPr>
              <a:spLocks noChangeShapeType="1"/>
            </p:cNvSpPr>
            <p:nvPr/>
          </p:nvSpPr>
          <p:spPr bwMode="auto">
            <a:xfrm>
              <a:off x="2687" y="820"/>
              <a:ext cx="0" cy="1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8" name="Rectangle 128"/>
            <p:cNvSpPr>
              <a:spLocks noChangeArrowheads="1"/>
            </p:cNvSpPr>
            <p:nvPr/>
          </p:nvSpPr>
          <p:spPr bwMode="auto">
            <a:xfrm>
              <a:off x="3525" y="820"/>
              <a:ext cx="3" cy="1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9" name="Line 129"/>
            <p:cNvSpPr>
              <a:spLocks noChangeShapeType="1"/>
            </p:cNvSpPr>
            <p:nvPr/>
          </p:nvSpPr>
          <p:spPr bwMode="auto">
            <a:xfrm>
              <a:off x="3525" y="820"/>
              <a:ext cx="0" cy="1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0" name="Rectangle 130"/>
            <p:cNvSpPr>
              <a:spLocks noChangeArrowheads="1"/>
            </p:cNvSpPr>
            <p:nvPr/>
          </p:nvSpPr>
          <p:spPr bwMode="auto">
            <a:xfrm>
              <a:off x="263" y="937"/>
              <a:ext cx="26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2019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21" name="Rectangle 131"/>
            <p:cNvSpPr>
              <a:spLocks noChangeArrowheads="1"/>
            </p:cNvSpPr>
            <p:nvPr/>
          </p:nvSpPr>
          <p:spPr bwMode="auto">
            <a:xfrm>
              <a:off x="464" y="937"/>
              <a:ext cx="7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22" name="Rectangle 132"/>
            <p:cNvSpPr>
              <a:spLocks noChangeArrowheads="1"/>
            </p:cNvSpPr>
            <p:nvPr/>
          </p:nvSpPr>
          <p:spPr bwMode="auto">
            <a:xfrm>
              <a:off x="1173" y="937"/>
              <a:ext cx="20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197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23" name="Rectangle 133"/>
            <p:cNvSpPr>
              <a:spLocks noChangeArrowheads="1"/>
            </p:cNvSpPr>
            <p:nvPr/>
          </p:nvSpPr>
          <p:spPr bwMode="auto">
            <a:xfrm>
              <a:off x="1324" y="937"/>
              <a:ext cx="7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24" name="Rectangle 134"/>
            <p:cNvSpPr>
              <a:spLocks noChangeArrowheads="1"/>
            </p:cNvSpPr>
            <p:nvPr/>
          </p:nvSpPr>
          <p:spPr bwMode="auto">
            <a:xfrm>
              <a:off x="2073" y="937"/>
              <a:ext cx="20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101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25" name="Rectangle 135"/>
            <p:cNvSpPr>
              <a:spLocks noChangeArrowheads="1"/>
            </p:cNvSpPr>
            <p:nvPr/>
          </p:nvSpPr>
          <p:spPr bwMode="auto">
            <a:xfrm>
              <a:off x="2225" y="937"/>
              <a:ext cx="312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(51%)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26" name="Rectangle 136"/>
            <p:cNvSpPr>
              <a:spLocks noChangeArrowheads="1"/>
            </p:cNvSpPr>
            <p:nvPr/>
          </p:nvSpPr>
          <p:spPr bwMode="auto">
            <a:xfrm>
              <a:off x="2476" y="937"/>
              <a:ext cx="7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27" name="Rectangle 137"/>
            <p:cNvSpPr>
              <a:spLocks noChangeArrowheads="1"/>
            </p:cNvSpPr>
            <p:nvPr/>
          </p:nvSpPr>
          <p:spPr bwMode="auto">
            <a:xfrm>
              <a:off x="2932" y="937"/>
              <a:ext cx="151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96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28" name="Rectangle 138"/>
            <p:cNvSpPr>
              <a:spLocks noChangeArrowheads="1"/>
            </p:cNvSpPr>
            <p:nvPr/>
          </p:nvSpPr>
          <p:spPr bwMode="auto">
            <a:xfrm>
              <a:off x="3034" y="937"/>
              <a:ext cx="312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(49%)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29" name="Rectangle 139"/>
            <p:cNvSpPr>
              <a:spLocks noChangeArrowheads="1"/>
            </p:cNvSpPr>
            <p:nvPr/>
          </p:nvSpPr>
          <p:spPr bwMode="auto">
            <a:xfrm>
              <a:off x="3283" y="937"/>
              <a:ext cx="7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30" name="Rectangle 140"/>
            <p:cNvSpPr>
              <a:spLocks noChangeArrowheads="1"/>
            </p:cNvSpPr>
            <p:nvPr/>
          </p:nvSpPr>
          <p:spPr bwMode="auto">
            <a:xfrm>
              <a:off x="87" y="932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1" name="Line 141"/>
            <p:cNvSpPr>
              <a:spLocks noChangeShapeType="1"/>
            </p:cNvSpPr>
            <p:nvPr/>
          </p:nvSpPr>
          <p:spPr bwMode="auto">
            <a:xfrm>
              <a:off x="87" y="932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2" name="Line 142"/>
            <p:cNvSpPr>
              <a:spLocks noChangeShapeType="1"/>
            </p:cNvSpPr>
            <p:nvPr/>
          </p:nvSpPr>
          <p:spPr bwMode="auto">
            <a:xfrm>
              <a:off x="87" y="932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3" name="Rectangle 143"/>
            <p:cNvSpPr>
              <a:spLocks noChangeArrowheads="1"/>
            </p:cNvSpPr>
            <p:nvPr/>
          </p:nvSpPr>
          <p:spPr bwMode="auto">
            <a:xfrm>
              <a:off x="90" y="932"/>
              <a:ext cx="546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4" name="Line 144"/>
            <p:cNvSpPr>
              <a:spLocks noChangeShapeType="1"/>
            </p:cNvSpPr>
            <p:nvPr/>
          </p:nvSpPr>
          <p:spPr bwMode="auto">
            <a:xfrm>
              <a:off x="90" y="932"/>
              <a:ext cx="54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5" name="Rectangle 145"/>
            <p:cNvSpPr>
              <a:spLocks noChangeArrowheads="1"/>
            </p:cNvSpPr>
            <p:nvPr/>
          </p:nvSpPr>
          <p:spPr bwMode="auto">
            <a:xfrm>
              <a:off x="636" y="932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6" name="Line 146"/>
            <p:cNvSpPr>
              <a:spLocks noChangeShapeType="1"/>
            </p:cNvSpPr>
            <p:nvPr/>
          </p:nvSpPr>
          <p:spPr bwMode="auto">
            <a:xfrm>
              <a:off x="636" y="932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7" name="Line 147"/>
            <p:cNvSpPr>
              <a:spLocks noChangeShapeType="1"/>
            </p:cNvSpPr>
            <p:nvPr/>
          </p:nvSpPr>
          <p:spPr bwMode="auto">
            <a:xfrm>
              <a:off x="636" y="932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8" name="Rectangle 148"/>
            <p:cNvSpPr>
              <a:spLocks noChangeArrowheads="1"/>
            </p:cNvSpPr>
            <p:nvPr/>
          </p:nvSpPr>
          <p:spPr bwMode="auto">
            <a:xfrm>
              <a:off x="640" y="932"/>
              <a:ext cx="1219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9" name="Line 149"/>
            <p:cNvSpPr>
              <a:spLocks noChangeShapeType="1"/>
            </p:cNvSpPr>
            <p:nvPr/>
          </p:nvSpPr>
          <p:spPr bwMode="auto">
            <a:xfrm>
              <a:off x="640" y="932"/>
              <a:ext cx="12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0" name="Rectangle 150"/>
            <p:cNvSpPr>
              <a:spLocks noChangeArrowheads="1"/>
            </p:cNvSpPr>
            <p:nvPr/>
          </p:nvSpPr>
          <p:spPr bwMode="auto">
            <a:xfrm>
              <a:off x="1859" y="932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1" name="Line 151"/>
            <p:cNvSpPr>
              <a:spLocks noChangeShapeType="1"/>
            </p:cNvSpPr>
            <p:nvPr/>
          </p:nvSpPr>
          <p:spPr bwMode="auto">
            <a:xfrm>
              <a:off x="1859" y="932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2" name="Line 152"/>
            <p:cNvSpPr>
              <a:spLocks noChangeShapeType="1"/>
            </p:cNvSpPr>
            <p:nvPr/>
          </p:nvSpPr>
          <p:spPr bwMode="auto">
            <a:xfrm>
              <a:off x="1859" y="932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3" name="Rectangle 153"/>
            <p:cNvSpPr>
              <a:spLocks noChangeArrowheads="1"/>
            </p:cNvSpPr>
            <p:nvPr/>
          </p:nvSpPr>
          <p:spPr bwMode="auto">
            <a:xfrm>
              <a:off x="1862" y="932"/>
              <a:ext cx="825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4" name="Line 154"/>
            <p:cNvSpPr>
              <a:spLocks noChangeShapeType="1"/>
            </p:cNvSpPr>
            <p:nvPr/>
          </p:nvSpPr>
          <p:spPr bwMode="auto">
            <a:xfrm>
              <a:off x="1862" y="932"/>
              <a:ext cx="8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5" name="Rectangle 155"/>
            <p:cNvSpPr>
              <a:spLocks noChangeArrowheads="1"/>
            </p:cNvSpPr>
            <p:nvPr/>
          </p:nvSpPr>
          <p:spPr bwMode="auto">
            <a:xfrm>
              <a:off x="2687" y="932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6" name="Line 156"/>
            <p:cNvSpPr>
              <a:spLocks noChangeShapeType="1"/>
            </p:cNvSpPr>
            <p:nvPr/>
          </p:nvSpPr>
          <p:spPr bwMode="auto">
            <a:xfrm>
              <a:off x="2687" y="932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7" name="Line 157"/>
            <p:cNvSpPr>
              <a:spLocks noChangeShapeType="1"/>
            </p:cNvSpPr>
            <p:nvPr/>
          </p:nvSpPr>
          <p:spPr bwMode="auto">
            <a:xfrm>
              <a:off x="2687" y="932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8" name="Rectangle 158"/>
            <p:cNvSpPr>
              <a:spLocks noChangeArrowheads="1"/>
            </p:cNvSpPr>
            <p:nvPr/>
          </p:nvSpPr>
          <p:spPr bwMode="auto">
            <a:xfrm>
              <a:off x="2690" y="932"/>
              <a:ext cx="835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9" name="Line 159"/>
            <p:cNvSpPr>
              <a:spLocks noChangeShapeType="1"/>
            </p:cNvSpPr>
            <p:nvPr/>
          </p:nvSpPr>
          <p:spPr bwMode="auto">
            <a:xfrm>
              <a:off x="2690" y="932"/>
              <a:ext cx="8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0" name="Rectangle 160"/>
            <p:cNvSpPr>
              <a:spLocks noChangeArrowheads="1"/>
            </p:cNvSpPr>
            <p:nvPr/>
          </p:nvSpPr>
          <p:spPr bwMode="auto">
            <a:xfrm>
              <a:off x="3525" y="932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1" name="Line 161"/>
            <p:cNvSpPr>
              <a:spLocks noChangeShapeType="1"/>
            </p:cNvSpPr>
            <p:nvPr/>
          </p:nvSpPr>
          <p:spPr bwMode="auto">
            <a:xfrm>
              <a:off x="3525" y="932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2" name="Line 162"/>
            <p:cNvSpPr>
              <a:spLocks noChangeShapeType="1"/>
            </p:cNvSpPr>
            <p:nvPr/>
          </p:nvSpPr>
          <p:spPr bwMode="auto">
            <a:xfrm>
              <a:off x="3525" y="932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3" name="Rectangle 163"/>
            <p:cNvSpPr>
              <a:spLocks noChangeArrowheads="1"/>
            </p:cNvSpPr>
            <p:nvPr/>
          </p:nvSpPr>
          <p:spPr bwMode="auto">
            <a:xfrm>
              <a:off x="87" y="936"/>
              <a:ext cx="3" cy="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4" name="Line 164"/>
            <p:cNvSpPr>
              <a:spLocks noChangeShapeType="1"/>
            </p:cNvSpPr>
            <p:nvPr/>
          </p:nvSpPr>
          <p:spPr bwMode="auto">
            <a:xfrm>
              <a:off x="87" y="936"/>
              <a:ext cx="0" cy="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5" name="Rectangle 165"/>
            <p:cNvSpPr>
              <a:spLocks noChangeArrowheads="1"/>
            </p:cNvSpPr>
            <p:nvPr/>
          </p:nvSpPr>
          <p:spPr bwMode="auto">
            <a:xfrm>
              <a:off x="87" y="1049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6" name="Line 166"/>
            <p:cNvSpPr>
              <a:spLocks noChangeShapeType="1"/>
            </p:cNvSpPr>
            <p:nvPr/>
          </p:nvSpPr>
          <p:spPr bwMode="auto">
            <a:xfrm>
              <a:off x="87" y="1049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7" name="Line 167"/>
            <p:cNvSpPr>
              <a:spLocks noChangeShapeType="1"/>
            </p:cNvSpPr>
            <p:nvPr/>
          </p:nvSpPr>
          <p:spPr bwMode="auto">
            <a:xfrm>
              <a:off x="87" y="1049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8" name="Rectangle 168"/>
            <p:cNvSpPr>
              <a:spLocks noChangeArrowheads="1"/>
            </p:cNvSpPr>
            <p:nvPr/>
          </p:nvSpPr>
          <p:spPr bwMode="auto">
            <a:xfrm>
              <a:off x="87" y="1049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9" name="Line 169"/>
            <p:cNvSpPr>
              <a:spLocks noChangeShapeType="1"/>
            </p:cNvSpPr>
            <p:nvPr/>
          </p:nvSpPr>
          <p:spPr bwMode="auto">
            <a:xfrm>
              <a:off x="87" y="1049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0" name="Line 170"/>
            <p:cNvSpPr>
              <a:spLocks noChangeShapeType="1"/>
            </p:cNvSpPr>
            <p:nvPr/>
          </p:nvSpPr>
          <p:spPr bwMode="auto">
            <a:xfrm>
              <a:off x="87" y="1049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1" name="Rectangle 171"/>
            <p:cNvSpPr>
              <a:spLocks noChangeArrowheads="1"/>
            </p:cNvSpPr>
            <p:nvPr/>
          </p:nvSpPr>
          <p:spPr bwMode="auto">
            <a:xfrm>
              <a:off x="90" y="1049"/>
              <a:ext cx="546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2" name="Line 172"/>
            <p:cNvSpPr>
              <a:spLocks noChangeShapeType="1"/>
            </p:cNvSpPr>
            <p:nvPr/>
          </p:nvSpPr>
          <p:spPr bwMode="auto">
            <a:xfrm>
              <a:off x="90" y="1049"/>
              <a:ext cx="54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3" name="Rectangle 173"/>
            <p:cNvSpPr>
              <a:spLocks noChangeArrowheads="1"/>
            </p:cNvSpPr>
            <p:nvPr/>
          </p:nvSpPr>
          <p:spPr bwMode="auto">
            <a:xfrm>
              <a:off x="636" y="936"/>
              <a:ext cx="4" cy="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4" name="Line 174"/>
            <p:cNvSpPr>
              <a:spLocks noChangeShapeType="1"/>
            </p:cNvSpPr>
            <p:nvPr/>
          </p:nvSpPr>
          <p:spPr bwMode="auto">
            <a:xfrm>
              <a:off x="636" y="936"/>
              <a:ext cx="0" cy="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5" name="Rectangle 175"/>
            <p:cNvSpPr>
              <a:spLocks noChangeArrowheads="1"/>
            </p:cNvSpPr>
            <p:nvPr/>
          </p:nvSpPr>
          <p:spPr bwMode="auto">
            <a:xfrm>
              <a:off x="636" y="1049"/>
              <a:ext cx="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6" name="Line 176"/>
            <p:cNvSpPr>
              <a:spLocks noChangeShapeType="1"/>
            </p:cNvSpPr>
            <p:nvPr/>
          </p:nvSpPr>
          <p:spPr bwMode="auto">
            <a:xfrm>
              <a:off x="636" y="1049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7" name="Line 177"/>
            <p:cNvSpPr>
              <a:spLocks noChangeShapeType="1"/>
            </p:cNvSpPr>
            <p:nvPr/>
          </p:nvSpPr>
          <p:spPr bwMode="auto">
            <a:xfrm>
              <a:off x="636" y="1049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8" name="Rectangle 178"/>
            <p:cNvSpPr>
              <a:spLocks noChangeArrowheads="1"/>
            </p:cNvSpPr>
            <p:nvPr/>
          </p:nvSpPr>
          <p:spPr bwMode="auto">
            <a:xfrm>
              <a:off x="640" y="1049"/>
              <a:ext cx="1219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9" name="Line 179"/>
            <p:cNvSpPr>
              <a:spLocks noChangeShapeType="1"/>
            </p:cNvSpPr>
            <p:nvPr/>
          </p:nvSpPr>
          <p:spPr bwMode="auto">
            <a:xfrm>
              <a:off x="640" y="1049"/>
              <a:ext cx="12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70" name="Rectangle 180"/>
            <p:cNvSpPr>
              <a:spLocks noChangeArrowheads="1"/>
            </p:cNvSpPr>
            <p:nvPr/>
          </p:nvSpPr>
          <p:spPr bwMode="auto">
            <a:xfrm>
              <a:off x="1859" y="936"/>
              <a:ext cx="3" cy="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71" name="Line 181"/>
            <p:cNvSpPr>
              <a:spLocks noChangeShapeType="1"/>
            </p:cNvSpPr>
            <p:nvPr/>
          </p:nvSpPr>
          <p:spPr bwMode="auto">
            <a:xfrm>
              <a:off x="1859" y="936"/>
              <a:ext cx="0" cy="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72" name="Rectangle 182"/>
            <p:cNvSpPr>
              <a:spLocks noChangeArrowheads="1"/>
            </p:cNvSpPr>
            <p:nvPr/>
          </p:nvSpPr>
          <p:spPr bwMode="auto">
            <a:xfrm>
              <a:off x="1859" y="1049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73" name="Line 183"/>
            <p:cNvSpPr>
              <a:spLocks noChangeShapeType="1"/>
            </p:cNvSpPr>
            <p:nvPr/>
          </p:nvSpPr>
          <p:spPr bwMode="auto">
            <a:xfrm>
              <a:off x="1859" y="1049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74" name="Line 184"/>
            <p:cNvSpPr>
              <a:spLocks noChangeShapeType="1"/>
            </p:cNvSpPr>
            <p:nvPr/>
          </p:nvSpPr>
          <p:spPr bwMode="auto">
            <a:xfrm>
              <a:off x="1859" y="1049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75" name="Rectangle 185"/>
            <p:cNvSpPr>
              <a:spLocks noChangeArrowheads="1"/>
            </p:cNvSpPr>
            <p:nvPr/>
          </p:nvSpPr>
          <p:spPr bwMode="auto">
            <a:xfrm>
              <a:off x="1862" y="1049"/>
              <a:ext cx="825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76" name="Line 186"/>
            <p:cNvSpPr>
              <a:spLocks noChangeShapeType="1"/>
            </p:cNvSpPr>
            <p:nvPr/>
          </p:nvSpPr>
          <p:spPr bwMode="auto">
            <a:xfrm>
              <a:off x="1862" y="1049"/>
              <a:ext cx="8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77" name="Rectangle 187"/>
            <p:cNvSpPr>
              <a:spLocks noChangeArrowheads="1"/>
            </p:cNvSpPr>
            <p:nvPr/>
          </p:nvSpPr>
          <p:spPr bwMode="auto">
            <a:xfrm>
              <a:off x="2687" y="936"/>
              <a:ext cx="3" cy="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78" name="Line 188"/>
            <p:cNvSpPr>
              <a:spLocks noChangeShapeType="1"/>
            </p:cNvSpPr>
            <p:nvPr/>
          </p:nvSpPr>
          <p:spPr bwMode="auto">
            <a:xfrm>
              <a:off x="2687" y="936"/>
              <a:ext cx="0" cy="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79" name="Rectangle 189"/>
            <p:cNvSpPr>
              <a:spLocks noChangeArrowheads="1"/>
            </p:cNvSpPr>
            <p:nvPr/>
          </p:nvSpPr>
          <p:spPr bwMode="auto">
            <a:xfrm>
              <a:off x="2687" y="1049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80" name="Line 190"/>
            <p:cNvSpPr>
              <a:spLocks noChangeShapeType="1"/>
            </p:cNvSpPr>
            <p:nvPr/>
          </p:nvSpPr>
          <p:spPr bwMode="auto">
            <a:xfrm>
              <a:off x="2687" y="1049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81" name="Line 191"/>
            <p:cNvSpPr>
              <a:spLocks noChangeShapeType="1"/>
            </p:cNvSpPr>
            <p:nvPr/>
          </p:nvSpPr>
          <p:spPr bwMode="auto">
            <a:xfrm>
              <a:off x="2687" y="1049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82" name="Rectangle 192"/>
            <p:cNvSpPr>
              <a:spLocks noChangeArrowheads="1"/>
            </p:cNvSpPr>
            <p:nvPr/>
          </p:nvSpPr>
          <p:spPr bwMode="auto">
            <a:xfrm>
              <a:off x="2690" y="1049"/>
              <a:ext cx="835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83" name="Line 193"/>
            <p:cNvSpPr>
              <a:spLocks noChangeShapeType="1"/>
            </p:cNvSpPr>
            <p:nvPr/>
          </p:nvSpPr>
          <p:spPr bwMode="auto">
            <a:xfrm>
              <a:off x="2690" y="1049"/>
              <a:ext cx="8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84" name="Rectangle 194"/>
            <p:cNvSpPr>
              <a:spLocks noChangeArrowheads="1"/>
            </p:cNvSpPr>
            <p:nvPr/>
          </p:nvSpPr>
          <p:spPr bwMode="auto">
            <a:xfrm>
              <a:off x="3525" y="936"/>
              <a:ext cx="3" cy="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85" name="Line 195"/>
            <p:cNvSpPr>
              <a:spLocks noChangeShapeType="1"/>
            </p:cNvSpPr>
            <p:nvPr/>
          </p:nvSpPr>
          <p:spPr bwMode="auto">
            <a:xfrm>
              <a:off x="3525" y="936"/>
              <a:ext cx="0" cy="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86" name="Rectangle 196"/>
            <p:cNvSpPr>
              <a:spLocks noChangeArrowheads="1"/>
            </p:cNvSpPr>
            <p:nvPr/>
          </p:nvSpPr>
          <p:spPr bwMode="auto">
            <a:xfrm>
              <a:off x="3525" y="1049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87" name="Line 197"/>
            <p:cNvSpPr>
              <a:spLocks noChangeShapeType="1"/>
            </p:cNvSpPr>
            <p:nvPr/>
          </p:nvSpPr>
          <p:spPr bwMode="auto">
            <a:xfrm>
              <a:off x="3525" y="1049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88" name="Line 198"/>
            <p:cNvSpPr>
              <a:spLocks noChangeShapeType="1"/>
            </p:cNvSpPr>
            <p:nvPr/>
          </p:nvSpPr>
          <p:spPr bwMode="auto">
            <a:xfrm>
              <a:off x="3525" y="1049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89" name="Rectangle 199"/>
            <p:cNvSpPr>
              <a:spLocks noChangeArrowheads="1"/>
            </p:cNvSpPr>
            <p:nvPr/>
          </p:nvSpPr>
          <p:spPr bwMode="auto">
            <a:xfrm>
              <a:off x="3525" y="1049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90" name="Line 200"/>
            <p:cNvSpPr>
              <a:spLocks noChangeShapeType="1"/>
            </p:cNvSpPr>
            <p:nvPr/>
          </p:nvSpPr>
          <p:spPr bwMode="auto">
            <a:xfrm>
              <a:off x="3525" y="1049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91" name="Line 201"/>
            <p:cNvSpPr>
              <a:spLocks noChangeShapeType="1"/>
            </p:cNvSpPr>
            <p:nvPr/>
          </p:nvSpPr>
          <p:spPr bwMode="auto">
            <a:xfrm>
              <a:off x="3525" y="1049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92" name="Rectangle 202"/>
            <p:cNvSpPr>
              <a:spLocks noChangeArrowheads="1"/>
            </p:cNvSpPr>
            <p:nvPr/>
          </p:nvSpPr>
          <p:spPr bwMode="auto">
            <a:xfrm>
              <a:off x="128" y="1052"/>
              <a:ext cx="62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208" name="Прямоугольник 2207"/>
          <p:cNvSpPr/>
          <p:nvPr/>
        </p:nvSpPr>
        <p:spPr>
          <a:xfrm>
            <a:off x="252413" y="4958037"/>
            <a:ext cx="54575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Основаниями для отказов в предоставлении земельных участков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являлось наличие на земельном участке объектов недвижимого имущества, на которые отсутствуют правоустанавливающие документы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73679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1BA46A3-E465-4868-95B8-0627B513E6B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31" y="4104114"/>
            <a:ext cx="6072611" cy="256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966" y="3757610"/>
            <a:ext cx="4860792" cy="163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92" y="1893333"/>
            <a:ext cx="5063548" cy="186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551" y="1633387"/>
            <a:ext cx="4506912" cy="210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69888" y="276225"/>
            <a:ext cx="5099050" cy="1547813"/>
            <a:chOff x="233" y="174"/>
            <a:chExt cx="3212" cy="975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3" y="174"/>
              <a:ext cx="3212" cy="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649" y="175"/>
              <a:ext cx="8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З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696" y="174"/>
              <a:ext cx="267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аключение</a:t>
              </a:r>
              <a:r>
                <a:rPr kumimoji="0" lang="ru-RU" sz="10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договоров на размещение объектов виды, которых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271" y="267"/>
              <a:ext cx="268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установлены Постановлением Правительства РФ от 13.12.2014г. №1300.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3354" y="267"/>
              <a:ext cx="6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649" y="358"/>
              <a:ext cx="6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271" y="450"/>
              <a:ext cx="187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Год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419" y="450"/>
              <a:ext cx="6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903" y="450"/>
              <a:ext cx="91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Поступило заявлений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1766" y="450"/>
              <a:ext cx="6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2538" y="450"/>
              <a:ext cx="31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Из них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2813" y="450"/>
              <a:ext cx="6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233" y="446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233" y="446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233" y="446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233" y="446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>
              <a:off x="233" y="446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21"/>
            <p:cNvSpPr>
              <a:spLocks noChangeShapeType="1"/>
            </p:cNvSpPr>
            <p:nvPr/>
          </p:nvSpPr>
          <p:spPr bwMode="auto">
            <a:xfrm>
              <a:off x="233" y="446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236" y="446"/>
              <a:ext cx="507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23"/>
            <p:cNvSpPr>
              <a:spLocks noChangeShapeType="1"/>
            </p:cNvSpPr>
            <p:nvPr/>
          </p:nvSpPr>
          <p:spPr bwMode="auto">
            <a:xfrm>
              <a:off x="236" y="446"/>
              <a:ext cx="50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743" y="446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>
              <a:off x="743" y="446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>
              <a:off x="743" y="446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746" y="446"/>
              <a:ext cx="1178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746" y="446"/>
              <a:ext cx="117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>
              <a:off x="1924" y="446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Line 30"/>
            <p:cNvSpPr>
              <a:spLocks noChangeShapeType="1"/>
            </p:cNvSpPr>
            <p:nvPr/>
          </p:nvSpPr>
          <p:spPr bwMode="auto">
            <a:xfrm>
              <a:off x="1924" y="446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Line 31"/>
            <p:cNvSpPr>
              <a:spLocks noChangeShapeType="1"/>
            </p:cNvSpPr>
            <p:nvPr/>
          </p:nvSpPr>
          <p:spPr bwMode="auto">
            <a:xfrm>
              <a:off x="1924" y="446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>
              <a:off x="1927" y="446"/>
              <a:ext cx="1499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Line 33"/>
            <p:cNvSpPr>
              <a:spLocks noChangeShapeType="1"/>
            </p:cNvSpPr>
            <p:nvPr/>
          </p:nvSpPr>
          <p:spPr bwMode="auto">
            <a:xfrm>
              <a:off x="1927" y="446"/>
              <a:ext cx="149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34"/>
            <p:cNvSpPr>
              <a:spLocks noChangeArrowheads="1"/>
            </p:cNvSpPr>
            <p:nvPr/>
          </p:nvSpPr>
          <p:spPr bwMode="auto">
            <a:xfrm>
              <a:off x="3426" y="446"/>
              <a:ext cx="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Line 35"/>
            <p:cNvSpPr>
              <a:spLocks noChangeShapeType="1"/>
            </p:cNvSpPr>
            <p:nvPr/>
          </p:nvSpPr>
          <p:spPr bwMode="auto">
            <a:xfrm>
              <a:off x="3426" y="446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Line 36"/>
            <p:cNvSpPr>
              <a:spLocks noChangeShapeType="1"/>
            </p:cNvSpPr>
            <p:nvPr/>
          </p:nvSpPr>
          <p:spPr bwMode="auto">
            <a:xfrm>
              <a:off x="3426" y="446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>
              <a:off x="3426" y="446"/>
              <a:ext cx="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Line 38"/>
            <p:cNvSpPr>
              <a:spLocks noChangeShapeType="1"/>
            </p:cNvSpPr>
            <p:nvPr/>
          </p:nvSpPr>
          <p:spPr bwMode="auto">
            <a:xfrm>
              <a:off x="3426" y="446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Line 39"/>
            <p:cNvSpPr>
              <a:spLocks noChangeShapeType="1"/>
            </p:cNvSpPr>
            <p:nvPr/>
          </p:nvSpPr>
          <p:spPr bwMode="auto">
            <a:xfrm>
              <a:off x="3426" y="446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40"/>
            <p:cNvSpPr>
              <a:spLocks noChangeArrowheads="1"/>
            </p:cNvSpPr>
            <p:nvPr/>
          </p:nvSpPr>
          <p:spPr bwMode="auto">
            <a:xfrm>
              <a:off x="233" y="449"/>
              <a:ext cx="3" cy="9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Line 41"/>
            <p:cNvSpPr>
              <a:spLocks noChangeShapeType="1"/>
            </p:cNvSpPr>
            <p:nvPr/>
          </p:nvSpPr>
          <p:spPr bwMode="auto">
            <a:xfrm>
              <a:off x="233" y="449"/>
              <a:ext cx="0" cy="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42"/>
            <p:cNvSpPr>
              <a:spLocks noChangeArrowheads="1"/>
            </p:cNvSpPr>
            <p:nvPr/>
          </p:nvSpPr>
          <p:spPr bwMode="auto">
            <a:xfrm>
              <a:off x="743" y="449"/>
              <a:ext cx="3" cy="9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Line 43"/>
            <p:cNvSpPr>
              <a:spLocks noChangeShapeType="1"/>
            </p:cNvSpPr>
            <p:nvPr/>
          </p:nvSpPr>
          <p:spPr bwMode="auto">
            <a:xfrm>
              <a:off x="743" y="449"/>
              <a:ext cx="0" cy="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44"/>
            <p:cNvSpPr>
              <a:spLocks noChangeArrowheads="1"/>
            </p:cNvSpPr>
            <p:nvPr/>
          </p:nvSpPr>
          <p:spPr bwMode="auto">
            <a:xfrm>
              <a:off x="1924" y="449"/>
              <a:ext cx="3" cy="9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Line 45"/>
            <p:cNvSpPr>
              <a:spLocks noChangeShapeType="1"/>
            </p:cNvSpPr>
            <p:nvPr/>
          </p:nvSpPr>
          <p:spPr bwMode="auto">
            <a:xfrm>
              <a:off x="1924" y="449"/>
              <a:ext cx="0" cy="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46"/>
            <p:cNvSpPr>
              <a:spLocks noChangeArrowheads="1"/>
            </p:cNvSpPr>
            <p:nvPr/>
          </p:nvSpPr>
          <p:spPr bwMode="auto">
            <a:xfrm>
              <a:off x="3426" y="449"/>
              <a:ext cx="4" cy="9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Line 47"/>
            <p:cNvSpPr>
              <a:spLocks noChangeShapeType="1"/>
            </p:cNvSpPr>
            <p:nvPr/>
          </p:nvSpPr>
          <p:spPr bwMode="auto">
            <a:xfrm>
              <a:off x="3426" y="449"/>
              <a:ext cx="0" cy="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48"/>
            <p:cNvSpPr>
              <a:spLocks noChangeArrowheads="1"/>
            </p:cNvSpPr>
            <p:nvPr/>
          </p:nvSpPr>
          <p:spPr bwMode="auto">
            <a:xfrm>
              <a:off x="1961" y="543"/>
              <a:ext cx="50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Заключено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49"/>
            <p:cNvSpPr>
              <a:spLocks noChangeArrowheads="1"/>
            </p:cNvSpPr>
            <p:nvPr/>
          </p:nvSpPr>
          <p:spPr bwMode="auto">
            <a:xfrm>
              <a:off x="1961" y="634"/>
              <a:ext cx="450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договоров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50"/>
            <p:cNvSpPr>
              <a:spLocks noChangeArrowheads="1"/>
            </p:cNvSpPr>
            <p:nvPr/>
          </p:nvSpPr>
          <p:spPr bwMode="auto">
            <a:xfrm>
              <a:off x="2369" y="634"/>
              <a:ext cx="6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1"/>
            <p:cNvSpPr>
              <a:spLocks noChangeArrowheads="1"/>
            </p:cNvSpPr>
            <p:nvPr/>
          </p:nvSpPr>
          <p:spPr bwMode="auto">
            <a:xfrm>
              <a:off x="2709" y="543"/>
              <a:ext cx="50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Отказано в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2"/>
            <p:cNvSpPr>
              <a:spLocks noChangeArrowheads="1"/>
            </p:cNvSpPr>
            <p:nvPr/>
          </p:nvSpPr>
          <p:spPr bwMode="auto">
            <a:xfrm>
              <a:off x="2709" y="634"/>
              <a:ext cx="548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заключении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3"/>
            <p:cNvSpPr>
              <a:spLocks noChangeArrowheads="1"/>
            </p:cNvSpPr>
            <p:nvPr/>
          </p:nvSpPr>
          <p:spPr bwMode="auto">
            <a:xfrm>
              <a:off x="2709" y="725"/>
              <a:ext cx="450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договоров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4"/>
            <p:cNvSpPr>
              <a:spLocks noChangeArrowheads="1"/>
            </p:cNvSpPr>
            <p:nvPr/>
          </p:nvSpPr>
          <p:spPr bwMode="auto">
            <a:xfrm>
              <a:off x="3116" y="725"/>
              <a:ext cx="6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55"/>
            <p:cNvSpPr>
              <a:spLocks noChangeArrowheads="1"/>
            </p:cNvSpPr>
            <p:nvPr/>
          </p:nvSpPr>
          <p:spPr bwMode="auto">
            <a:xfrm>
              <a:off x="233" y="540"/>
              <a:ext cx="3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Line 56"/>
            <p:cNvSpPr>
              <a:spLocks noChangeShapeType="1"/>
            </p:cNvSpPr>
            <p:nvPr/>
          </p:nvSpPr>
          <p:spPr bwMode="auto">
            <a:xfrm>
              <a:off x="233" y="540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Line 57"/>
            <p:cNvSpPr>
              <a:spLocks noChangeShapeType="1"/>
            </p:cNvSpPr>
            <p:nvPr/>
          </p:nvSpPr>
          <p:spPr bwMode="auto">
            <a:xfrm>
              <a:off x="233" y="540"/>
              <a:ext cx="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58"/>
            <p:cNvSpPr>
              <a:spLocks noChangeArrowheads="1"/>
            </p:cNvSpPr>
            <p:nvPr/>
          </p:nvSpPr>
          <p:spPr bwMode="auto">
            <a:xfrm>
              <a:off x="743" y="540"/>
              <a:ext cx="3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2" name="Line 59"/>
            <p:cNvSpPr>
              <a:spLocks noChangeShapeType="1"/>
            </p:cNvSpPr>
            <p:nvPr/>
          </p:nvSpPr>
          <p:spPr bwMode="auto">
            <a:xfrm>
              <a:off x="743" y="540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3" name="Line 60"/>
            <p:cNvSpPr>
              <a:spLocks noChangeShapeType="1"/>
            </p:cNvSpPr>
            <p:nvPr/>
          </p:nvSpPr>
          <p:spPr bwMode="auto">
            <a:xfrm>
              <a:off x="743" y="540"/>
              <a:ext cx="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4" name="Rectangle 61"/>
            <p:cNvSpPr>
              <a:spLocks noChangeArrowheads="1"/>
            </p:cNvSpPr>
            <p:nvPr/>
          </p:nvSpPr>
          <p:spPr bwMode="auto">
            <a:xfrm>
              <a:off x="1924" y="540"/>
              <a:ext cx="3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9" name="Line 62"/>
            <p:cNvSpPr>
              <a:spLocks noChangeShapeType="1"/>
            </p:cNvSpPr>
            <p:nvPr/>
          </p:nvSpPr>
          <p:spPr bwMode="auto">
            <a:xfrm>
              <a:off x="1924" y="540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0" name="Line 63"/>
            <p:cNvSpPr>
              <a:spLocks noChangeShapeType="1"/>
            </p:cNvSpPr>
            <p:nvPr/>
          </p:nvSpPr>
          <p:spPr bwMode="auto">
            <a:xfrm>
              <a:off x="1924" y="540"/>
              <a:ext cx="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1" name="Rectangle 64"/>
            <p:cNvSpPr>
              <a:spLocks noChangeArrowheads="1"/>
            </p:cNvSpPr>
            <p:nvPr/>
          </p:nvSpPr>
          <p:spPr bwMode="auto">
            <a:xfrm>
              <a:off x="1927" y="540"/>
              <a:ext cx="744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2" name="Line 65"/>
            <p:cNvSpPr>
              <a:spLocks noChangeShapeType="1"/>
            </p:cNvSpPr>
            <p:nvPr/>
          </p:nvSpPr>
          <p:spPr bwMode="auto">
            <a:xfrm>
              <a:off x="1927" y="540"/>
              <a:ext cx="7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3" name="Rectangle 66"/>
            <p:cNvSpPr>
              <a:spLocks noChangeArrowheads="1"/>
            </p:cNvSpPr>
            <p:nvPr/>
          </p:nvSpPr>
          <p:spPr bwMode="auto">
            <a:xfrm>
              <a:off x="2671" y="540"/>
              <a:ext cx="3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4" name="Line 67"/>
            <p:cNvSpPr>
              <a:spLocks noChangeShapeType="1"/>
            </p:cNvSpPr>
            <p:nvPr/>
          </p:nvSpPr>
          <p:spPr bwMode="auto">
            <a:xfrm>
              <a:off x="2671" y="540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5" name="Line 68"/>
            <p:cNvSpPr>
              <a:spLocks noChangeShapeType="1"/>
            </p:cNvSpPr>
            <p:nvPr/>
          </p:nvSpPr>
          <p:spPr bwMode="auto">
            <a:xfrm>
              <a:off x="2671" y="540"/>
              <a:ext cx="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6" name="Rectangle 69"/>
            <p:cNvSpPr>
              <a:spLocks noChangeArrowheads="1"/>
            </p:cNvSpPr>
            <p:nvPr/>
          </p:nvSpPr>
          <p:spPr bwMode="auto">
            <a:xfrm>
              <a:off x="2674" y="540"/>
              <a:ext cx="75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7" name="Line 70"/>
            <p:cNvSpPr>
              <a:spLocks noChangeShapeType="1"/>
            </p:cNvSpPr>
            <p:nvPr/>
          </p:nvSpPr>
          <p:spPr bwMode="auto">
            <a:xfrm>
              <a:off x="2674" y="540"/>
              <a:ext cx="7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8" name="Rectangle 71"/>
            <p:cNvSpPr>
              <a:spLocks noChangeArrowheads="1"/>
            </p:cNvSpPr>
            <p:nvPr/>
          </p:nvSpPr>
          <p:spPr bwMode="auto">
            <a:xfrm>
              <a:off x="3426" y="540"/>
              <a:ext cx="4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9" name="Line 72"/>
            <p:cNvSpPr>
              <a:spLocks noChangeShapeType="1"/>
            </p:cNvSpPr>
            <p:nvPr/>
          </p:nvSpPr>
          <p:spPr bwMode="auto">
            <a:xfrm>
              <a:off x="3426" y="540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0" name="Line 73"/>
            <p:cNvSpPr>
              <a:spLocks noChangeShapeType="1"/>
            </p:cNvSpPr>
            <p:nvPr/>
          </p:nvSpPr>
          <p:spPr bwMode="auto">
            <a:xfrm>
              <a:off x="3426" y="540"/>
              <a:ext cx="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1" name="Rectangle 74"/>
            <p:cNvSpPr>
              <a:spLocks noChangeArrowheads="1"/>
            </p:cNvSpPr>
            <p:nvPr/>
          </p:nvSpPr>
          <p:spPr bwMode="auto">
            <a:xfrm>
              <a:off x="233" y="542"/>
              <a:ext cx="3" cy="27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2" name="Line 75"/>
            <p:cNvSpPr>
              <a:spLocks noChangeShapeType="1"/>
            </p:cNvSpPr>
            <p:nvPr/>
          </p:nvSpPr>
          <p:spPr bwMode="auto">
            <a:xfrm>
              <a:off x="233" y="542"/>
              <a:ext cx="0" cy="2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3" name="Rectangle 76"/>
            <p:cNvSpPr>
              <a:spLocks noChangeArrowheads="1"/>
            </p:cNvSpPr>
            <p:nvPr/>
          </p:nvSpPr>
          <p:spPr bwMode="auto">
            <a:xfrm>
              <a:off x="743" y="542"/>
              <a:ext cx="3" cy="27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4" name="Line 77"/>
            <p:cNvSpPr>
              <a:spLocks noChangeShapeType="1"/>
            </p:cNvSpPr>
            <p:nvPr/>
          </p:nvSpPr>
          <p:spPr bwMode="auto">
            <a:xfrm>
              <a:off x="743" y="542"/>
              <a:ext cx="0" cy="2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5" name="Rectangle 78"/>
            <p:cNvSpPr>
              <a:spLocks noChangeArrowheads="1"/>
            </p:cNvSpPr>
            <p:nvPr/>
          </p:nvSpPr>
          <p:spPr bwMode="auto">
            <a:xfrm>
              <a:off x="1924" y="542"/>
              <a:ext cx="3" cy="27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6" name="Line 79"/>
            <p:cNvSpPr>
              <a:spLocks noChangeShapeType="1"/>
            </p:cNvSpPr>
            <p:nvPr/>
          </p:nvSpPr>
          <p:spPr bwMode="auto">
            <a:xfrm>
              <a:off x="1924" y="542"/>
              <a:ext cx="0" cy="2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7" name="Rectangle 80"/>
            <p:cNvSpPr>
              <a:spLocks noChangeArrowheads="1"/>
            </p:cNvSpPr>
            <p:nvPr/>
          </p:nvSpPr>
          <p:spPr bwMode="auto">
            <a:xfrm>
              <a:off x="2671" y="542"/>
              <a:ext cx="3" cy="27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8" name="Line 81"/>
            <p:cNvSpPr>
              <a:spLocks noChangeShapeType="1"/>
            </p:cNvSpPr>
            <p:nvPr/>
          </p:nvSpPr>
          <p:spPr bwMode="auto">
            <a:xfrm>
              <a:off x="2671" y="542"/>
              <a:ext cx="0" cy="2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9" name="Rectangle 82"/>
            <p:cNvSpPr>
              <a:spLocks noChangeArrowheads="1"/>
            </p:cNvSpPr>
            <p:nvPr/>
          </p:nvSpPr>
          <p:spPr bwMode="auto">
            <a:xfrm>
              <a:off x="3426" y="542"/>
              <a:ext cx="4" cy="27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0" name="Line 83"/>
            <p:cNvSpPr>
              <a:spLocks noChangeShapeType="1"/>
            </p:cNvSpPr>
            <p:nvPr/>
          </p:nvSpPr>
          <p:spPr bwMode="auto">
            <a:xfrm>
              <a:off x="3426" y="542"/>
              <a:ext cx="0" cy="2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1" name="Rectangle 84"/>
            <p:cNvSpPr>
              <a:spLocks noChangeArrowheads="1"/>
            </p:cNvSpPr>
            <p:nvPr/>
          </p:nvSpPr>
          <p:spPr bwMode="auto">
            <a:xfrm>
              <a:off x="396" y="818"/>
              <a:ext cx="22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2018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02" name="Rectangle 85"/>
            <p:cNvSpPr>
              <a:spLocks noChangeArrowheads="1"/>
            </p:cNvSpPr>
            <p:nvPr/>
          </p:nvSpPr>
          <p:spPr bwMode="auto">
            <a:xfrm>
              <a:off x="583" y="818"/>
              <a:ext cx="6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03" name="Rectangle 86"/>
            <p:cNvSpPr>
              <a:spLocks noChangeArrowheads="1"/>
            </p:cNvSpPr>
            <p:nvPr/>
          </p:nvSpPr>
          <p:spPr bwMode="auto">
            <a:xfrm>
              <a:off x="1265" y="818"/>
              <a:ext cx="17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125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04" name="Rectangle 87"/>
            <p:cNvSpPr>
              <a:spLocks noChangeArrowheads="1"/>
            </p:cNvSpPr>
            <p:nvPr/>
          </p:nvSpPr>
          <p:spPr bwMode="auto">
            <a:xfrm>
              <a:off x="1405" y="818"/>
              <a:ext cx="6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05" name="Rectangle 88"/>
            <p:cNvSpPr>
              <a:spLocks noChangeArrowheads="1"/>
            </p:cNvSpPr>
            <p:nvPr/>
          </p:nvSpPr>
          <p:spPr bwMode="auto">
            <a:xfrm>
              <a:off x="2124" y="818"/>
              <a:ext cx="13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74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06" name="Rectangle 89"/>
            <p:cNvSpPr>
              <a:spLocks noChangeArrowheads="1"/>
            </p:cNvSpPr>
            <p:nvPr/>
          </p:nvSpPr>
          <p:spPr bwMode="auto">
            <a:xfrm>
              <a:off x="2218" y="818"/>
              <a:ext cx="6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07" name="Rectangle 90"/>
            <p:cNvSpPr>
              <a:spLocks noChangeArrowheads="1"/>
            </p:cNvSpPr>
            <p:nvPr/>
          </p:nvSpPr>
          <p:spPr bwMode="auto">
            <a:xfrm>
              <a:off x="2241" y="818"/>
              <a:ext cx="27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(59%)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08" name="Rectangle 91"/>
            <p:cNvSpPr>
              <a:spLocks noChangeArrowheads="1"/>
            </p:cNvSpPr>
            <p:nvPr/>
          </p:nvSpPr>
          <p:spPr bwMode="auto">
            <a:xfrm>
              <a:off x="2473" y="818"/>
              <a:ext cx="6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09" name="Rectangle 92"/>
            <p:cNvSpPr>
              <a:spLocks noChangeArrowheads="1"/>
            </p:cNvSpPr>
            <p:nvPr/>
          </p:nvSpPr>
          <p:spPr bwMode="auto">
            <a:xfrm>
              <a:off x="2887" y="818"/>
              <a:ext cx="13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51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10" name="Rectangle 93"/>
            <p:cNvSpPr>
              <a:spLocks noChangeArrowheads="1"/>
            </p:cNvSpPr>
            <p:nvPr/>
          </p:nvSpPr>
          <p:spPr bwMode="auto">
            <a:xfrm>
              <a:off x="2981" y="818"/>
              <a:ext cx="27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(41%)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11" name="Rectangle 94"/>
            <p:cNvSpPr>
              <a:spLocks noChangeArrowheads="1"/>
            </p:cNvSpPr>
            <p:nvPr/>
          </p:nvSpPr>
          <p:spPr bwMode="auto">
            <a:xfrm>
              <a:off x="3213" y="818"/>
              <a:ext cx="6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12" name="Rectangle 95"/>
            <p:cNvSpPr>
              <a:spLocks noChangeArrowheads="1"/>
            </p:cNvSpPr>
            <p:nvPr/>
          </p:nvSpPr>
          <p:spPr bwMode="auto">
            <a:xfrm>
              <a:off x="233" y="815"/>
              <a:ext cx="3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3" name="Line 96"/>
            <p:cNvSpPr>
              <a:spLocks noChangeShapeType="1"/>
            </p:cNvSpPr>
            <p:nvPr/>
          </p:nvSpPr>
          <p:spPr bwMode="auto">
            <a:xfrm>
              <a:off x="233" y="815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4" name="Line 97"/>
            <p:cNvSpPr>
              <a:spLocks noChangeShapeType="1"/>
            </p:cNvSpPr>
            <p:nvPr/>
          </p:nvSpPr>
          <p:spPr bwMode="auto">
            <a:xfrm>
              <a:off x="233" y="815"/>
              <a:ext cx="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5" name="Rectangle 98"/>
            <p:cNvSpPr>
              <a:spLocks noChangeArrowheads="1"/>
            </p:cNvSpPr>
            <p:nvPr/>
          </p:nvSpPr>
          <p:spPr bwMode="auto">
            <a:xfrm>
              <a:off x="236" y="815"/>
              <a:ext cx="507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6" name="Line 99"/>
            <p:cNvSpPr>
              <a:spLocks noChangeShapeType="1"/>
            </p:cNvSpPr>
            <p:nvPr/>
          </p:nvSpPr>
          <p:spPr bwMode="auto">
            <a:xfrm>
              <a:off x="236" y="815"/>
              <a:ext cx="50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7" name="Rectangle 100"/>
            <p:cNvSpPr>
              <a:spLocks noChangeArrowheads="1"/>
            </p:cNvSpPr>
            <p:nvPr/>
          </p:nvSpPr>
          <p:spPr bwMode="auto">
            <a:xfrm>
              <a:off x="743" y="815"/>
              <a:ext cx="3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8" name="Line 101"/>
            <p:cNvSpPr>
              <a:spLocks noChangeShapeType="1"/>
            </p:cNvSpPr>
            <p:nvPr/>
          </p:nvSpPr>
          <p:spPr bwMode="auto">
            <a:xfrm>
              <a:off x="743" y="815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9" name="Line 102"/>
            <p:cNvSpPr>
              <a:spLocks noChangeShapeType="1"/>
            </p:cNvSpPr>
            <p:nvPr/>
          </p:nvSpPr>
          <p:spPr bwMode="auto">
            <a:xfrm>
              <a:off x="743" y="815"/>
              <a:ext cx="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0" name="Rectangle 103"/>
            <p:cNvSpPr>
              <a:spLocks noChangeArrowheads="1"/>
            </p:cNvSpPr>
            <p:nvPr/>
          </p:nvSpPr>
          <p:spPr bwMode="auto">
            <a:xfrm>
              <a:off x="746" y="815"/>
              <a:ext cx="1178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1" name="Line 104"/>
            <p:cNvSpPr>
              <a:spLocks noChangeShapeType="1"/>
            </p:cNvSpPr>
            <p:nvPr/>
          </p:nvSpPr>
          <p:spPr bwMode="auto">
            <a:xfrm>
              <a:off x="746" y="815"/>
              <a:ext cx="117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2" name="Rectangle 105"/>
            <p:cNvSpPr>
              <a:spLocks noChangeArrowheads="1"/>
            </p:cNvSpPr>
            <p:nvPr/>
          </p:nvSpPr>
          <p:spPr bwMode="auto">
            <a:xfrm>
              <a:off x="1924" y="815"/>
              <a:ext cx="3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3" name="Line 106"/>
            <p:cNvSpPr>
              <a:spLocks noChangeShapeType="1"/>
            </p:cNvSpPr>
            <p:nvPr/>
          </p:nvSpPr>
          <p:spPr bwMode="auto">
            <a:xfrm>
              <a:off x="1924" y="815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4" name="Line 107"/>
            <p:cNvSpPr>
              <a:spLocks noChangeShapeType="1"/>
            </p:cNvSpPr>
            <p:nvPr/>
          </p:nvSpPr>
          <p:spPr bwMode="auto">
            <a:xfrm>
              <a:off x="1924" y="815"/>
              <a:ext cx="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5" name="Rectangle 108"/>
            <p:cNvSpPr>
              <a:spLocks noChangeArrowheads="1"/>
            </p:cNvSpPr>
            <p:nvPr/>
          </p:nvSpPr>
          <p:spPr bwMode="auto">
            <a:xfrm>
              <a:off x="1927" y="815"/>
              <a:ext cx="744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6" name="Line 109"/>
            <p:cNvSpPr>
              <a:spLocks noChangeShapeType="1"/>
            </p:cNvSpPr>
            <p:nvPr/>
          </p:nvSpPr>
          <p:spPr bwMode="auto">
            <a:xfrm>
              <a:off x="1927" y="815"/>
              <a:ext cx="7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7" name="Rectangle 110"/>
            <p:cNvSpPr>
              <a:spLocks noChangeArrowheads="1"/>
            </p:cNvSpPr>
            <p:nvPr/>
          </p:nvSpPr>
          <p:spPr bwMode="auto">
            <a:xfrm>
              <a:off x="2671" y="815"/>
              <a:ext cx="3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8" name="Line 111"/>
            <p:cNvSpPr>
              <a:spLocks noChangeShapeType="1"/>
            </p:cNvSpPr>
            <p:nvPr/>
          </p:nvSpPr>
          <p:spPr bwMode="auto">
            <a:xfrm>
              <a:off x="2671" y="815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9" name="Line 112"/>
            <p:cNvSpPr>
              <a:spLocks noChangeShapeType="1"/>
            </p:cNvSpPr>
            <p:nvPr/>
          </p:nvSpPr>
          <p:spPr bwMode="auto">
            <a:xfrm>
              <a:off x="2671" y="815"/>
              <a:ext cx="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0" name="Rectangle 113"/>
            <p:cNvSpPr>
              <a:spLocks noChangeArrowheads="1"/>
            </p:cNvSpPr>
            <p:nvPr/>
          </p:nvSpPr>
          <p:spPr bwMode="auto">
            <a:xfrm>
              <a:off x="2674" y="815"/>
              <a:ext cx="75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1" name="Line 114"/>
            <p:cNvSpPr>
              <a:spLocks noChangeShapeType="1"/>
            </p:cNvSpPr>
            <p:nvPr/>
          </p:nvSpPr>
          <p:spPr bwMode="auto">
            <a:xfrm>
              <a:off x="2674" y="815"/>
              <a:ext cx="7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2" name="Rectangle 115"/>
            <p:cNvSpPr>
              <a:spLocks noChangeArrowheads="1"/>
            </p:cNvSpPr>
            <p:nvPr/>
          </p:nvSpPr>
          <p:spPr bwMode="auto">
            <a:xfrm>
              <a:off x="3426" y="815"/>
              <a:ext cx="4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3" name="Line 116"/>
            <p:cNvSpPr>
              <a:spLocks noChangeShapeType="1"/>
            </p:cNvSpPr>
            <p:nvPr/>
          </p:nvSpPr>
          <p:spPr bwMode="auto">
            <a:xfrm>
              <a:off x="3426" y="815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4" name="Line 117"/>
            <p:cNvSpPr>
              <a:spLocks noChangeShapeType="1"/>
            </p:cNvSpPr>
            <p:nvPr/>
          </p:nvSpPr>
          <p:spPr bwMode="auto">
            <a:xfrm>
              <a:off x="3426" y="815"/>
              <a:ext cx="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5" name="Rectangle 118"/>
            <p:cNvSpPr>
              <a:spLocks noChangeArrowheads="1"/>
            </p:cNvSpPr>
            <p:nvPr/>
          </p:nvSpPr>
          <p:spPr bwMode="auto">
            <a:xfrm>
              <a:off x="233" y="817"/>
              <a:ext cx="3" cy="9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6" name="Line 119"/>
            <p:cNvSpPr>
              <a:spLocks noChangeShapeType="1"/>
            </p:cNvSpPr>
            <p:nvPr/>
          </p:nvSpPr>
          <p:spPr bwMode="auto">
            <a:xfrm>
              <a:off x="233" y="817"/>
              <a:ext cx="0" cy="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7" name="Rectangle 120"/>
            <p:cNvSpPr>
              <a:spLocks noChangeArrowheads="1"/>
            </p:cNvSpPr>
            <p:nvPr/>
          </p:nvSpPr>
          <p:spPr bwMode="auto">
            <a:xfrm>
              <a:off x="743" y="817"/>
              <a:ext cx="3" cy="9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8" name="Line 121"/>
            <p:cNvSpPr>
              <a:spLocks noChangeShapeType="1"/>
            </p:cNvSpPr>
            <p:nvPr/>
          </p:nvSpPr>
          <p:spPr bwMode="auto">
            <a:xfrm>
              <a:off x="743" y="817"/>
              <a:ext cx="0" cy="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9" name="Rectangle 122"/>
            <p:cNvSpPr>
              <a:spLocks noChangeArrowheads="1"/>
            </p:cNvSpPr>
            <p:nvPr/>
          </p:nvSpPr>
          <p:spPr bwMode="auto">
            <a:xfrm>
              <a:off x="1924" y="817"/>
              <a:ext cx="3" cy="9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0" name="Line 123"/>
            <p:cNvSpPr>
              <a:spLocks noChangeShapeType="1"/>
            </p:cNvSpPr>
            <p:nvPr/>
          </p:nvSpPr>
          <p:spPr bwMode="auto">
            <a:xfrm>
              <a:off x="1924" y="817"/>
              <a:ext cx="0" cy="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1" name="Rectangle 124"/>
            <p:cNvSpPr>
              <a:spLocks noChangeArrowheads="1"/>
            </p:cNvSpPr>
            <p:nvPr/>
          </p:nvSpPr>
          <p:spPr bwMode="auto">
            <a:xfrm>
              <a:off x="2671" y="817"/>
              <a:ext cx="3" cy="9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2" name="Line 125"/>
            <p:cNvSpPr>
              <a:spLocks noChangeShapeType="1"/>
            </p:cNvSpPr>
            <p:nvPr/>
          </p:nvSpPr>
          <p:spPr bwMode="auto">
            <a:xfrm>
              <a:off x="2671" y="817"/>
              <a:ext cx="0" cy="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3" name="Rectangle 126"/>
            <p:cNvSpPr>
              <a:spLocks noChangeArrowheads="1"/>
            </p:cNvSpPr>
            <p:nvPr/>
          </p:nvSpPr>
          <p:spPr bwMode="auto">
            <a:xfrm>
              <a:off x="3426" y="817"/>
              <a:ext cx="4" cy="9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4" name="Line 127"/>
            <p:cNvSpPr>
              <a:spLocks noChangeShapeType="1"/>
            </p:cNvSpPr>
            <p:nvPr/>
          </p:nvSpPr>
          <p:spPr bwMode="auto">
            <a:xfrm>
              <a:off x="3426" y="817"/>
              <a:ext cx="0" cy="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5" name="Rectangle 128"/>
            <p:cNvSpPr>
              <a:spLocks noChangeArrowheads="1"/>
            </p:cNvSpPr>
            <p:nvPr/>
          </p:nvSpPr>
          <p:spPr bwMode="auto">
            <a:xfrm>
              <a:off x="396" y="911"/>
              <a:ext cx="22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2019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46" name="Rectangle 129"/>
            <p:cNvSpPr>
              <a:spLocks noChangeArrowheads="1"/>
            </p:cNvSpPr>
            <p:nvPr/>
          </p:nvSpPr>
          <p:spPr bwMode="auto">
            <a:xfrm>
              <a:off x="583" y="911"/>
              <a:ext cx="6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47" name="Rectangle 130"/>
            <p:cNvSpPr>
              <a:spLocks noChangeArrowheads="1"/>
            </p:cNvSpPr>
            <p:nvPr/>
          </p:nvSpPr>
          <p:spPr bwMode="auto">
            <a:xfrm>
              <a:off x="1265" y="911"/>
              <a:ext cx="17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148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48" name="Rectangle 131"/>
            <p:cNvSpPr>
              <a:spLocks noChangeArrowheads="1"/>
            </p:cNvSpPr>
            <p:nvPr/>
          </p:nvSpPr>
          <p:spPr bwMode="auto">
            <a:xfrm>
              <a:off x="1405" y="911"/>
              <a:ext cx="6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49" name="Rectangle 132"/>
            <p:cNvSpPr>
              <a:spLocks noChangeArrowheads="1"/>
            </p:cNvSpPr>
            <p:nvPr/>
          </p:nvSpPr>
          <p:spPr bwMode="auto">
            <a:xfrm>
              <a:off x="2135" y="911"/>
              <a:ext cx="13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62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50" name="Rectangle 133"/>
            <p:cNvSpPr>
              <a:spLocks noChangeArrowheads="1"/>
            </p:cNvSpPr>
            <p:nvPr/>
          </p:nvSpPr>
          <p:spPr bwMode="auto">
            <a:xfrm>
              <a:off x="2229" y="911"/>
              <a:ext cx="27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(42%)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51" name="Rectangle 134"/>
            <p:cNvSpPr>
              <a:spLocks noChangeArrowheads="1"/>
            </p:cNvSpPr>
            <p:nvPr/>
          </p:nvSpPr>
          <p:spPr bwMode="auto">
            <a:xfrm>
              <a:off x="2461" y="911"/>
              <a:ext cx="6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52" name="Rectangle 135"/>
            <p:cNvSpPr>
              <a:spLocks noChangeArrowheads="1"/>
            </p:cNvSpPr>
            <p:nvPr/>
          </p:nvSpPr>
          <p:spPr bwMode="auto">
            <a:xfrm>
              <a:off x="2887" y="911"/>
              <a:ext cx="13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86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53" name="Rectangle 136"/>
            <p:cNvSpPr>
              <a:spLocks noChangeArrowheads="1"/>
            </p:cNvSpPr>
            <p:nvPr/>
          </p:nvSpPr>
          <p:spPr bwMode="auto">
            <a:xfrm>
              <a:off x="2981" y="911"/>
              <a:ext cx="27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(58%)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54" name="Rectangle 137"/>
            <p:cNvSpPr>
              <a:spLocks noChangeArrowheads="1"/>
            </p:cNvSpPr>
            <p:nvPr/>
          </p:nvSpPr>
          <p:spPr bwMode="auto">
            <a:xfrm>
              <a:off x="3213" y="911"/>
              <a:ext cx="6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55" name="Rectangle 138"/>
            <p:cNvSpPr>
              <a:spLocks noChangeArrowheads="1"/>
            </p:cNvSpPr>
            <p:nvPr/>
          </p:nvSpPr>
          <p:spPr bwMode="auto">
            <a:xfrm>
              <a:off x="233" y="908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6" name="Line 139"/>
            <p:cNvSpPr>
              <a:spLocks noChangeShapeType="1"/>
            </p:cNvSpPr>
            <p:nvPr/>
          </p:nvSpPr>
          <p:spPr bwMode="auto">
            <a:xfrm>
              <a:off x="233" y="908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7" name="Line 140"/>
            <p:cNvSpPr>
              <a:spLocks noChangeShapeType="1"/>
            </p:cNvSpPr>
            <p:nvPr/>
          </p:nvSpPr>
          <p:spPr bwMode="auto">
            <a:xfrm>
              <a:off x="233" y="908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8" name="Rectangle 141"/>
            <p:cNvSpPr>
              <a:spLocks noChangeArrowheads="1"/>
            </p:cNvSpPr>
            <p:nvPr/>
          </p:nvSpPr>
          <p:spPr bwMode="auto">
            <a:xfrm>
              <a:off x="236" y="908"/>
              <a:ext cx="507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9" name="Line 142"/>
            <p:cNvSpPr>
              <a:spLocks noChangeShapeType="1"/>
            </p:cNvSpPr>
            <p:nvPr/>
          </p:nvSpPr>
          <p:spPr bwMode="auto">
            <a:xfrm>
              <a:off x="236" y="908"/>
              <a:ext cx="50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0" name="Rectangle 143"/>
            <p:cNvSpPr>
              <a:spLocks noChangeArrowheads="1"/>
            </p:cNvSpPr>
            <p:nvPr/>
          </p:nvSpPr>
          <p:spPr bwMode="auto">
            <a:xfrm>
              <a:off x="743" y="908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1" name="Line 144"/>
            <p:cNvSpPr>
              <a:spLocks noChangeShapeType="1"/>
            </p:cNvSpPr>
            <p:nvPr/>
          </p:nvSpPr>
          <p:spPr bwMode="auto">
            <a:xfrm>
              <a:off x="743" y="908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2" name="Line 145"/>
            <p:cNvSpPr>
              <a:spLocks noChangeShapeType="1"/>
            </p:cNvSpPr>
            <p:nvPr/>
          </p:nvSpPr>
          <p:spPr bwMode="auto">
            <a:xfrm>
              <a:off x="743" y="908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3" name="Rectangle 146"/>
            <p:cNvSpPr>
              <a:spLocks noChangeArrowheads="1"/>
            </p:cNvSpPr>
            <p:nvPr/>
          </p:nvSpPr>
          <p:spPr bwMode="auto">
            <a:xfrm>
              <a:off x="746" y="908"/>
              <a:ext cx="1178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4" name="Line 147"/>
            <p:cNvSpPr>
              <a:spLocks noChangeShapeType="1"/>
            </p:cNvSpPr>
            <p:nvPr/>
          </p:nvSpPr>
          <p:spPr bwMode="auto">
            <a:xfrm>
              <a:off x="746" y="908"/>
              <a:ext cx="117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5" name="Rectangle 148"/>
            <p:cNvSpPr>
              <a:spLocks noChangeArrowheads="1"/>
            </p:cNvSpPr>
            <p:nvPr/>
          </p:nvSpPr>
          <p:spPr bwMode="auto">
            <a:xfrm>
              <a:off x="1924" y="908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6" name="Line 149"/>
            <p:cNvSpPr>
              <a:spLocks noChangeShapeType="1"/>
            </p:cNvSpPr>
            <p:nvPr/>
          </p:nvSpPr>
          <p:spPr bwMode="auto">
            <a:xfrm>
              <a:off x="1924" y="908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7" name="Line 150"/>
            <p:cNvSpPr>
              <a:spLocks noChangeShapeType="1"/>
            </p:cNvSpPr>
            <p:nvPr/>
          </p:nvSpPr>
          <p:spPr bwMode="auto">
            <a:xfrm>
              <a:off x="1924" y="908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8" name="Rectangle 151"/>
            <p:cNvSpPr>
              <a:spLocks noChangeArrowheads="1"/>
            </p:cNvSpPr>
            <p:nvPr/>
          </p:nvSpPr>
          <p:spPr bwMode="auto">
            <a:xfrm>
              <a:off x="1927" y="908"/>
              <a:ext cx="74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9" name="Line 152"/>
            <p:cNvSpPr>
              <a:spLocks noChangeShapeType="1"/>
            </p:cNvSpPr>
            <p:nvPr/>
          </p:nvSpPr>
          <p:spPr bwMode="auto">
            <a:xfrm>
              <a:off x="1927" y="908"/>
              <a:ext cx="7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0" name="Rectangle 153"/>
            <p:cNvSpPr>
              <a:spLocks noChangeArrowheads="1"/>
            </p:cNvSpPr>
            <p:nvPr/>
          </p:nvSpPr>
          <p:spPr bwMode="auto">
            <a:xfrm>
              <a:off x="2671" y="908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1" name="Line 154"/>
            <p:cNvSpPr>
              <a:spLocks noChangeShapeType="1"/>
            </p:cNvSpPr>
            <p:nvPr/>
          </p:nvSpPr>
          <p:spPr bwMode="auto">
            <a:xfrm>
              <a:off x="2671" y="908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2" name="Line 155"/>
            <p:cNvSpPr>
              <a:spLocks noChangeShapeType="1"/>
            </p:cNvSpPr>
            <p:nvPr/>
          </p:nvSpPr>
          <p:spPr bwMode="auto">
            <a:xfrm>
              <a:off x="2671" y="908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3" name="Rectangle 156"/>
            <p:cNvSpPr>
              <a:spLocks noChangeArrowheads="1"/>
            </p:cNvSpPr>
            <p:nvPr/>
          </p:nvSpPr>
          <p:spPr bwMode="auto">
            <a:xfrm>
              <a:off x="2674" y="908"/>
              <a:ext cx="752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4" name="Line 157"/>
            <p:cNvSpPr>
              <a:spLocks noChangeShapeType="1"/>
            </p:cNvSpPr>
            <p:nvPr/>
          </p:nvSpPr>
          <p:spPr bwMode="auto">
            <a:xfrm>
              <a:off x="2674" y="908"/>
              <a:ext cx="7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5" name="Rectangle 158"/>
            <p:cNvSpPr>
              <a:spLocks noChangeArrowheads="1"/>
            </p:cNvSpPr>
            <p:nvPr/>
          </p:nvSpPr>
          <p:spPr bwMode="auto">
            <a:xfrm>
              <a:off x="3426" y="908"/>
              <a:ext cx="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6" name="Line 159"/>
            <p:cNvSpPr>
              <a:spLocks noChangeShapeType="1"/>
            </p:cNvSpPr>
            <p:nvPr/>
          </p:nvSpPr>
          <p:spPr bwMode="auto">
            <a:xfrm>
              <a:off x="3426" y="908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7" name="Line 160"/>
            <p:cNvSpPr>
              <a:spLocks noChangeShapeType="1"/>
            </p:cNvSpPr>
            <p:nvPr/>
          </p:nvSpPr>
          <p:spPr bwMode="auto">
            <a:xfrm>
              <a:off x="3426" y="908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8" name="Rectangle 161"/>
            <p:cNvSpPr>
              <a:spLocks noChangeArrowheads="1"/>
            </p:cNvSpPr>
            <p:nvPr/>
          </p:nvSpPr>
          <p:spPr bwMode="auto">
            <a:xfrm>
              <a:off x="233" y="911"/>
              <a:ext cx="3" cy="9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9" name="Line 162"/>
            <p:cNvSpPr>
              <a:spLocks noChangeShapeType="1"/>
            </p:cNvSpPr>
            <p:nvPr/>
          </p:nvSpPr>
          <p:spPr bwMode="auto">
            <a:xfrm>
              <a:off x="233" y="911"/>
              <a:ext cx="0" cy="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80" name="Rectangle 163"/>
            <p:cNvSpPr>
              <a:spLocks noChangeArrowheads="1"/>
            </p:cNvSpPr>
            <p:nvPr/>
          </p:nvSpPr>
          <p:spPr bwMode="auto">
            <a:xfrm>
              <a:off x="233" y="1002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81" name="Line 164"/>
            <p:cNvSpPr>
              <a:spLocks noChangeShapeType="1"/>
            </p:cNvSpPr>
            <p:nvPr/>
          </p:nvSpPr>
          <p:spPr bwMode="auto">
            <a:xfrm>
              <a:off x="233" y="1002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82" name="Line 165"/>
            <p:cNvSpPr>
              <a:spLocks noChangeShapeType="1"/>
            </p:cNvSpPr>
            <p:nvPr/>
          </p:nvSpPr>
          <p:spPr bwMode="auto">
            <a:xfrm>
              <a:off x="233" y="1002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83" name="Rectangle 166"/>
            <p:cNvSpPr>
              <a:spLocks noChangeArrowheads="1"/>
            </p:cNvSpPr>
            <p:nvPr/>
          </p:nvSpPr>
          <p:spPr bwMode="auto">
            <a:xfrm>
              <a:off x="233" y="1002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84" name="Line 167"/>
            <p:cNvSpPr>
              <a:spLocks noChangeShapeType="1"/>
            </p:cNvSpPr>
            <p:nvPr/>
          </p:nvSpPr>
          <p:spPr bwMode="auto">
            <a:xfrm>
              <a:off x="233" y="1002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85" name="Line 168"/>
            <p:cNvSpPr>
              <a:spLocks noChangeShapeType="1"/>
            </p:cNvSpPr>
            <p:nvPr/>
          </p:nvSpPr>
          <p:spPr bwMode="auto">
            <a:xfrm>
              <a:off x="233" y="1002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86" name="Rectangle 169"/>
            <p:cNvSpPr>
              <a:spLocks noChangeArrowheads="1"/>
            </p:cNvSpPr>
            <p:nvPr/>
          </p:nvSpPr>
          <p:spPr bwMode="auto">
            <a:xfrm>
              <a:off x="236" y="1002"/>
              <a:ext cx="507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87" name="Line 170"/>
            <p:cNvSpPr>
              <a:spLocks noChangeShapeType="1"/>
            </p:cNvSpPr>
            <p:nvPr/>
          </p:nvSpPr>
          <p:spPr bwMode="auto">
            <a:xfrm>
              <a:off x="236" y="1002"/>
              <a:ext cx="50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88" name="Rectangle 171"/>
            <p:cNvSpPr>
              <a:spLocks noChangeArrowheads="1"/>
            </p:cNvSpPr>
            <p:nvPr/>
          </p:nvSpPr>
          <p:spPr bwMode="auto">
            <a:xfrm>
              <a:off x="743" y="911"/>
              <a:ext cx="3" cy="9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89" name="Line 172"/>
            <p:cNvSpPr>
              <a:spLocks noChangeShapeType="1"/>
            </p:cNvSpPr>
            <p:nvPr/>
          </p:nvSpPr>
          <p:spPr bwMode="auto">
            <a:xfrm>
              <a:off x="743" y="911"/>
              <a:ext cx="0" cy="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90" name="Rectangle 173"/>
            <p:cNvSpPr>
              <a:spLocks noChangeArrowheads="1"/>
            </p:cNvSpPr>
            <p:nvPr/>
          </p:nvSpPr>
          <p:spPr bwMode="auto">
            <a:xfrm>
              <a:off x="743" y="1002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91" name="Line 174"/>
            <p:cNvSpPr>
              <a:spLocks noChangeShapeType="1"/>
            </p:cNvSpPr>
            <p:nvPr/>
          </p:nvSpPr>
          <p:spPr bwMode="auto">
            <a:xfrm>
              <a:off x="743" y="1002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92" name="Line 175"/>
            <p:cNvSpPr>
              <a:spLocks noChangeShapeType="1"/>
            </p:cNvSpPr>
            <p:nvPr/>
          </p:nvSpPr>
          <p:spPr bwMode="auto">
            <a:xfrm>
              <a:off x="743" y="1002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93" name="Rectangle 176"/>
            <p:cNvSpPr>
              <a:spLocks noChangeArrowheads="1"/>
            </p:cNvSpPr>
            <p:nvPr/>
          </p:nvSpPr>
          <p:spPr bwMode="auto">
            <a:xfrm>
              <a:off x="746" y="1002"/>
              <a:ext cx="1178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94" name="Line 177"/>
            <p:cNvSpPr>
              <a:spLocks noChangeShapeType="1"/>
            </p:cNvSpPr>
            <p:nvPr/>
          </p:nvSpPr>
          <p:spPr bwMode="auto">
            <a:xfrm>
              <a:off x="746" y="1002"/>
              <a:ext cx="117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95" name="Rectangle 178"/>
            <p:cNvSpPr>
              <a:spLocks noChangeArrowheads="1"/>
            </p:cNvSpPr>
            <p:nvPr/>
          </p:nvSpPr>
          <p:spPr bwMode="auto">
            <a:xfrm>
              <a:off x="1924" y="911"/>
              <a:ext cx="3" cy="9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96" name="Line 179"/>
            <p:cNvSpPr>
              <a:spLocks noChangeShapeType="1"/>
            </p:cNvSpPr>
            <p:nvPr/>
          </p:nvSpPr>
          <p:spPr bwMode="auto">
            <a:xfrm>
              <a:off x="1924" y="911"/>
              <a:ext cx="0" cy="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97" name="Rectangle 180"/>
            <p:cNvSpPr>
              <a:spLocks noChangeArrowheads="1"/>
            </p:cNvSpPr>
            <p:nvPr/>
          </p:nvSpPr>
          <p:spPr bwMode="auto">
            <a:xfrm>
              <a:off x="1924" y="1002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98" name="Line 181"/>
            <p:cNvSpPr>
              <a:spLocks noChangeShapeType="1"/>
            </p:cNvSpPr>
            <p:nvPr/>
          </p:nvSpPr>
          <p:spPr bwMode="auto">
            <a:xfrm>
              <a:off x="1924" y="1002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99" name="Line 182"/>
            <p:cNvSpPr>
              <a:spLocks noChangeShapeType="1"/>
            </p:cNvSpPr>
            <p:nvPr/>
          </p:nvSpPr>
          <p:spPr bwMode="auto">
            <a:xfrm>
              <a:off x="1924" y="1002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00" name="Rectangle 183"/>
            <p:cNvSpPr>
              <a:spLocks noChangeArrowheads="1"/>
            </p:cNvSpPr>
            <p:nvPr/>
          </p:nvSpPr>
          <p:spPr bwMode="auto">
            <a:xfrm>
              <a:off x="1927" y="1002"/>
              <a:ext cx="74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01" name="Line 184"/>
            <p:cNvSpPr>
              <a:spLocks noChangeShapeType="1"/>
            </p:cNvSpPr>
            <p:nvPr/>
          </p:nvSpPr>
          <p:spPr bwMode="auto">
            <a:xfrm>
              <a:off x="1927" y="1002"/>
              <a:ext cx="7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02" name="Rectangle 185"/>
            <p:cNvSpPr>
              <a:spLocks noChangeArrowheads="1"/>
            </p:cNvSpPr>
            <p:nvPr/>
          </p:nvSpPr>
          <p:spPr bwMode="auto">
            <a:xfrm>
              <a:off x="2671" y="911"/>
              <a:ext cx="3" cy="9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03" name="Line 186"/>
            <p:cNvSpPr>
              <a:spLocks noChangeShapeType="1"/>
            </p:cNvSpPr>
            <p:nvPr/>
          </p:nvSpPr>
          <p:spPr bwMode="auto">
            <a:xfrm>
              <a:off x="2671" y="911"/>
              <a:ext cx="0" cy="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04" name="Rectangle 187"/>
            <p:cNvSpPr>
              <a:spLocks noChangeArrowheads="1"/>
            </p:cNvSpPr>
            <p:nvPr/>
          </p:nvSpPr>
          <p:spPr bwMode="auto">
            <a:xfrm>
              <a:off x="2671" y="1002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05" name="Line 188"/>
            <p:cNvSpPr>
              <a:spLocks noChangeShapeType="1"/>
            </p:cNvSpPr>
            <p:nvPr/>
          </p:nvSpPr>
          <p:spPr bwMode="auto">
            <a:xfrm>
              <a:off x="2671" y="1002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06" name="Line 189"/>
            <p:cNvSpPr>
              <a:spLocks noChangeShapeType="1"/>
            </p:cNvSpPr>
            <p:nvPr/>
          </p:nvSpPr>
          <p:spPr bwMode="auto">
            <a:xfrm>
              <a:off x="2671" y="1002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07" name="Rectangle 190"/>
            <p:cNvSpPr>
              <a:spLocks noChangeArrowheads="1"/>
            </p:cNvSpPr>
            <p:nvPr/>
          </p:nvSpPr>
          <p:spPr bwMode="auto">
            <a:xfrm>
              <a:off x="2674" y="1002"/>
              <a:ext cx="752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08" name="Line 191"/>
            <p:cNvSpPr>
              <a:spLocks noChangeShapeType="1"/>
            </p:cNvSpPr>
            <p:nvPr/>
          </p:nvSpPr>
          <p:spPr bwMode="auto">
            <a:xfrm>
              <a:off x="2674" y="1002"/>
              <a:ext cx="7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09" name="Rectangle 192"/>
            <p:cNvSpPr>
              <a:spLocks noChangeArrowheads="1"/>
            </p:cNvSpPr>
            <p:nvPr/>
          </p:nvSpPr>
          <p:spPr bwMode="auto">
            <a:xfrm>
              <a:off x="3426" y="911"/>
              <a:ext cx="4" cy="9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10" name="Line 193"/>
            <p:cNvSpPr>
              <a:spLocks noChangeShapeType="1"/>
            </p:cNvSpPr>
            <p:nvPr/>
          </p:nvSpPr>
          <p:spPr bwMode="auto">
            <a:xfrm>
              <a:off x="3426" y="911"/>
              <a:ext cx="0" cy="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11" name="Rectangle 194"/>
            <p:cNvSpPr>
              <a:spLocks noChangeArrowheads="1"/>
            </p:cNvSpPr>
            <p:nvPr/>
          </p:nvSpPr>
          <p:spPr bwMode="auto">
            <a:xfrm>
              <a:off x="3426" y="1002"/>
              <a:ext cx="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12" name="Line 195"/>
            <p:cNvSpPr>
              <a:spLocks noChangeShapeType="1"/>
            </p:cNvSpPr>
            <p:nvPr/>
          </p:nvSpPr>
          <p:spPr bwMode="auto">
            <a:xfrm>
              <a:off x="3426" y="1002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13" name="Line 196"/>
            <p:cNvSpPr>
              <a:spLocks noChangeShapeType="1"/>
            </p:cNvSpPr>
            <p:nvPr/>
          </p:nvSpPr>
          <p:spPr bwMode="auto">
            <a:xfrm>
              <a:off x="3426" y="1002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14" name="Rectangle 197"/>
            <p:cNvSpPr>
              <a:spLocks noChangeArrowheads="1"/>
            </p:cNvSpPr>
            <p:nvPr/>
          </p:nvSpPr>
          <p:spPr bwMode="auto">
            <a:xfrm>
              <a:off x="3426" y="1002"/>
              <a:ext cx="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15" name="Line 198"/>
            <p:cNvSpPr>
              <a:spLocks noChangeShapeType="1"/>
            </p:cNvSpPr>
            <p:nvPr/>
          </p:nvSpPr>
          <p:spPr bwMode="auto">
            <a:xfrm>
              <a:off x="3426" y="1002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16" name="Line 199"/>
            <p:cNvSpPr>
              <a:spLocks noChangeShapeType="1"/>
            </p:cNvSpPr>
            <p:nvPr/>
          </p:nvSpPr>
          <p:spPr bwMode="auto">
            <a:xfrm>
              <a:off x="3426" y="1002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17" name="Rectangle 200"/>
            <p:cNvSpPr>
              <a:spLocks noChangeArrowheads="1"/>
            </p:cNvSpPr>
            <p:nvPr/>
          </p:nvSpPr>
          <p:spPr bwMode="auto">
            <a:xfrm>
              <a:off x="271" y="1005"/>
              <a:ext cx="56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6792913" y="163513"/>
            <a:ext cx="4600575" cy="1501775"/>
            <a:chOff x="4279" y="103"/>
            <a:chExt cx="2898" cy="946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79" y="103"/>
              <a:ext cx="2898" cy="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4654" y="107"/>
              <a:ext cx="1919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Предоставление земельных участков в аренду.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18" name="Rectangle 6"/>
            <p:cNvSpPr>
              <a:spLocks noChangeArrowheads="1"/>
            </p:cNvSpPr>
            <p:nvPr/>
          </p:nvSpPr>
          <p:spPr bwMode="auto">
            <a:xfrm>
              <a:off x="6412" y="107"/>
              <a:ext cx="61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19" name="Rectangle 7"/>
            <p:cNvSpPr>
              <a:spLocks noChangeArrowheads="1"/>
            </p:cNvSpPr>
            <p:nvPr/>
          </p:nvSpPr>
          <p:spPr bwMode="auto">
            <a:xfrm>
              <a:off x="4654" y="224"/>
              <a:ext cx="5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20" name="Rectangle 8"/>
            <p:cNvSpPr>
              <a:spLocks noChangeArrowheads="1"/>
            </p:cNvSpPr>
            <p:nvPr/>
          </p:nvSpPr>
          <p:spPr bwMode="auto">
            <a:xfrm>
              <a:off x="4313" y="332"/>
              <a:ext cx="17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Год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21" name="Rectangle 9"/>
            <p:cNvSpPr>
              <a:spLocks noChangeArrowheads="1"/>
            </p:cNvSpPr>
            <p:nvPr/>
          </p:nvSpPr>
          <p:spPr bwMode="auto">
            <a:xfrm>
              <a:off x="4447" y="332"/>
              <a:ext cx="5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22" name="Rectangle 10"/>
            <p:cNvSpPr>
              <a:spLocks noChangeArrowheads="1"/>
            </p:cNvSpPr>
            <p:nvPr/>
          </p:nvSpPr>
          <p:spPr bwMode="auto">
            <a:xfrm>
              <a:off x="4863" y="332"/>
              <a:ext cx="8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Поступило заявлений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23" name="Rectangle 11"/>
            <p:cNvSpPr>
              <a:spLocks noChangeArrowheads="1"/>
            </p:cNvSpPr>
            <p:nvPr/>
          </p:nvSpPr>
          <p:spPr bwMode="auto">
            <a:xfrm>
              <a:off x="5642" y="332"/>
              <a:ext cx="5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24" name="Rectangle 12"/>
            <p:cNvSpPr>
              <a:spLocks noChangeArrowheads="1"/>
            </p:cNvSpPr>
            <p:nvPr/>
          </p:nvSpPr>
          <p:spPr bwMode="auto">
            <a:xfrm>
              <a:off x="6339" y="332"/>
              <a:ext cx="30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Из них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25" name="Rectangle 13"/>
            <p:cNvSpPr>
              <a:spLocks noChangeArrowheads="1"/>
            </p:cNvSpPr>
            <p:nvPr/>
          </p:nvSpPr>
          <p:spPr bwMode="auto">
            <a:xfrm>
              <a:off x="6587" y="332"/>
              <a:ext cx="5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26" name="Rectangle 14"/>
            <p:cNvSpPr>
              <a:spLocks noChangeArrowheads="1"/>
            </p:cNvSpPr>
            <p:nvPr/>
          </p:nvSpPr>
          <p:spPr bwMode="auto">
            <a:xfrm>
              <a:off x="4279" y="327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27" name="Line 15"/>
            <p:cNvSpPr>
              <a:spLocks noChangeShapeType="1"/>
            </p:cNvSpPr>
            <p:nvPr/>
          </p:nvSpPr>
          <p:spPr bwMode="auto">
            <a:xfrm>
              <a:off x="4279" y="327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28" name="Line 16"/>
            <p:cNvSpPr>
              <a:spLocks noChangeShapeType="1"/>
            </p:cNvSpPr>
            <p:nvPr/>
          </p:nvSpPr>
          <p:spPr bwMode="auto">
            <a:xfrm>
              <a:off x="4279" y="327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29" name="Rectangle 17"/>
            <p:cNvSpPr>
              <a:spLocks noChangeArrowheads="1"/>
            </p:cNvSpPr>
            <p:nvPr/>
          </p:nvSpPr>
          <p:spPr bwMode="auto">
            <a:xfrm>
              <a:off x="4279" y="327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30" name="Line 18"/>
            <p:cNvSpPr>
              <a:spLocks noChangeShapeType="1"/>
            </p:cNvSpPr>
            <p:nvPr/>
          </p:nvSpPr>
          <p:spPr bwMode="auto">
            <a:xfrm>
              <a:off x="4279" y="327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31" name="Line 19"/>
            <p:cNvSpPr>
              <a:spLocks noChangeShapeType="1"/>
            </p:cNvSpPr>
            <p:nvPr/>
          </p:nvSpPr>
          <p:spPr bwMode="auto">
            <a:xfrm>
              <a:off x="4279" y="327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32" name="Rectangle 20"/>
            <p:cNvSpPr>
              <a:spLocks noChangeArrowheads="1"/>
            </p:cNvSpPr>
            <p:nvPr/>
          </p:nvSpPr>
          <p:spPr bwMode="auto">
            <a:xfrm>
              <a:off x="4282" y="327"/>
              <a:ext cx="457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33" name="Line 21"/>
            <p:cNvSpPr>
              <a:spLocks noChangeShapeType="1"/>
            </p:cNvSpPr>
            <p:nvPr/>
          </p:nvSpPr>
          <p:spPr bwMode="auto">
            <a:xfrm>
              <a:off x="4282" y="327"/>
              <a:ext cx="4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34" name="Rectangle 22"/>
            <p:cNvSpPr>
              <a:spLocks noChangeArrowheads="1"/>
            </p:cNvSpPr>
            <p:nvPr/>
          </p:nvSpPr>
          <p:spPr bwMode="auto">
            <a:xfrm>
              <a:off x="4739" y="327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35" name="Line 23"/>
            <p:cNvSpPr>
              <a:spLocks noChangeShapeType="1"/>
            </p:cNvSpPr>
            <p:nvPr/>
          </p:nvSpPr>
          <p:spPr bwMode="auto">
            <a:xfrm>
              <a:off x="4739" y="327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36" name="Line 24"/>
            <p:cNvSpPr>
              <a:spLocks noChangeShapeType="1"/>
            </p:cNvSpPr>
            <p:nvPr/>
          </p:nvSpPr>
          <p:spPr bwMode="auto">
            <a:xfrm>
              <a:off x="4739" y="327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37" name="Rectangle 25"/>
            <p:cNvSpPr>
              <a:spLocks noChangeArrowheads="1"/>
            </p:cNvSpPr>
            <p:nvPr/>
          </p:nvSpPr>
          <p:spPr bwMode="auto">
            <a:xfrm>
              <a:off x="4742" y="327"/>
              <a:ext cx="1022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38" name="Line 26"/>
            <p:cNvSpPr>
              <a:spLocks noChangeShapeType="1"/>
            </p:cNvSpPr>
            <p:nvPr/>
          </p:nvSpPr>
          <p:spPr bwMode="auto">
            <a:xfrm>
              <a:off x="4742" y="327"/>
              <a:ext cx="102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39" name="Rectangle 27"/>
            <p:cNvSpPr>
              <a:spLocks noChangeArrowheads="1"/>
            </p:cNvSpPr>
            <p:nvPr/>
          </p:nvSpPr>
          <p:spPr bwMode="auto">
            <a:xfrm>
              <a:off x="5764" y="327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40" name="Line 28"/>
            <p:cNvSpPr>
              <a:spLocks noChangeShapeType="1"/>
            </p:cNvSpPr>
            <p:nvPr/>
          </p:nvSpPr>
          <p:spPr bwMode="auto">
            <a:xfrm>
              <a:off x="5764" y="327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41" name="Line 29"/>
            <p:cNvSpPr>
              <a:spLocks noChangeShapeType="1"/>
            </p:cNvSpPr>
            <p:nvPr/>
          </p:nvSpPr>
          <p:spPr bwMode="auto">
            <a:xfrm>
              <a:off x="5764" y="327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42" name="Rectangle 30"/>
            <p:cNvSpPr>
              <a:spLocks noChangeArrowheads="1"/>
            </p:cNvSpPr>
            <p:nvPr/>
          </p:nvSpPr>
          <p:spPr bwMode="auto">
            <a:xfrm>
              <a:off x="5767" y="327"/>
              <a:ext cx="139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43" name="Line 31"/>
            <p:cNvSpPr>
              <a:spLocks noChangeShapeType="1"/>
            </p:cNvSpPr>
            <p:nvPr/>
          </p:nvSpPr>
          <p:spPr bwMode="auto">
            <a:xfrm>
              <a:off x="5767" y="327"/>
              <a:ext cx="139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44" name="Rectangle 32"/>
            <p:cNvSpPr>
              <a:spLocks noChangeArrowheads="1"/>
            </p:cNvSpPr>
            <p:nvPr/>
          </p:nvSpPr>
          <p:spPr bwMode="auto">
            <a:xfrm>
              <a:off x="7160" y="327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45" name="Line 33"/>
            <p:cNvSpPr>
              <a:spLocks noChangeShapeType="1"/>
            </p:cNvSpPr>
            <p:nvPr/>
          </p:nvSpPr>
          <p:spPr bwMode="auto">
            <a:xfrm>
              <a:off x="7160" y="327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46" name="Line 34"/>
            <p:cNvSpPr>
              <a:spLocks noChangeShapeType="1"/>
            </p:cNvSpPr>
            <p:nvPr/>
          </p:nvSpPr>
          <p:spPr bwMode="auto">
            <a:xfrm>
              <a:off x="7160" y="327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47" name="Rectangle 35"/>
            <p:cNvSpPr>
              <a:spLocks noChangeArrowheads="1"/>
            </p:cNvSpPr>
            <p:nvPr/>
          </p:nvSpPr>
          <p:spPr bwMode="auto">
            <a:xfrm>
              <a:off x="7160" y="327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48" name="Line 36"/>
            <p:cNvSpPr>
              <a:spLocks noChangeShapeType="1"/>
            </p:cNvSpPr>
            <p:nvPr/>
          </p:nvSpPr>
          <p:spPr bwMode="auto">
            <a:xfrm>
              <a:off x="7160" y="327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49" name="Line 37"/>
            <p:cNvSpPr>
              <a:spLocks noChangeShapeType="1"/>
            </p:cNvSpPr>
            <p:nvPr/>
          </p:nvSpPr>
          <p:spPr bwMode="auto">
            <a:xfrm>
              <a:off x="7160" y="327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50" name="Rectangle 38"/>
            <p:cNvSpPr>
              <a:spLocks noChangeArrowheads="1"/>
            </p:cNvSpPr>
            <p:nvPr/>
          </p:nvSpPr>
          <p:spPr bwMode="auto">
            <a:xfrm>
              <a:off x="4279" y="330"/>
              <a:ext cx="3" cy="1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51" name="Line 39"/>
            <p:cNvSpPr>
              <a:spLocks noChangeShapeType="1"/>
            </p:cNvSpPr>
            <p:nvPr/>
          </p:nvSpPr>
          <p:spPr bwMode="auto">
            <a:xfrm>
              <a:off x="4279" y="330"/>
              <a:ext cx="0" cy="1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52" name="Rectangle 40"/>
            <p:cNvSpPr>
              <a:spLocks noChangeArrowheads="1"/>
            </p:cNvSpPr>
            <p:nvPr/>
          </p:nvSpPr>
          <p:spPr bwMode="auto">
            <a:xfrm>
              <a:off x="4739" y="330"/>
              <a:ext cx="3" cy="1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53" name="Line 41"/>
            <p:cNvSpPr>
              <a:spLocks noChangeShapeType="1"/>
            </p:cNvSpPr>
            <p:nvPr/>
          </p:nvSpPr>
          <p:spPr bwMode="auto">
            <a:xfrm>
              <a:off x="4739" y="330"/>
              <a:ext cx="0" cy="1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54" name="Rectangle 42"/>
            <p:cNvSpPr>
              <a:spLocks noChangeArrowheads="1"/>
            </p:cNvSpPr>
            <p:nvPr/>
          </p:nvSpPr>
          <p:spPr bwMode="auto">
            <a:xfrm>
              <a:off x="5764" y="330"/>
              <a:ext cx="3" cy="1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55" name="Line 43"/>
            <p:cNvSpPr>
              <a:spLocks noChangeShapeType="1"/>
            </p:cNvSpPr>
            <p:nvPr/>
          </p:nvSpPr>
          <p:spPr bwMode="auto">
            <a:xfrm>
              <a:off x="5764" y="330"/>
              <a:ext cx="0" cy="1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56" name="Rectangle 44"/>
            <p:cNvSpPr>
              <a:spLocks noChangeArrowheads="1"/>
            </p:cNvSpPr>
            <p:nvPr/>
          </p:nvSpPr>
          <p:spPr bwMode="auto">
            <a:xfrm>
              <a:off x="7160" y="330"/>
              <a:ext cx="3" cy="1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57" name="Line 45"/>
            <p:cNvSpPr>
              <a:spLocks noChangeShapeType="1"/>
            </p:cNvSpPr>
            <p:nvPr/>
          </p:nvSpPr>
          <p:spPr bwMode="auto">
            <a:xfrm>
              <a:off x="7160" y="330"/>
              <a:ext cx="0" cy="1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58" name="Rectangle 46"/>
            <p:cNvSpPr>
              <a:spLocks noChangeArrowheads="1"/>
            </p:cNvSpPr>
            <p:nvPr/>
          </p:nvSpPr>
          <p:spPr bwMode="auto">
            <a:xfrm>
              <a:off x="5798" y="456"/>
              <a:ext cx="61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Предоставлено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59" name="Rectangle 47"/>
            <p:cNvSpPr>
              <a:spLocks noChangeArrowheads="1"/>
            </p:cNvSpPr>
            <p:nvPr/>
          </p:nvSpPr>
          <p:spPr bwMode="auto">
            <a:xfrm>
              <a:off x="6342" y="456"/>
              <a:ext cx="5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60" name="Rectangle 48"/>
            <p:cNvSpPr>
              <a:spLocks noChangeArrowheads="1"/>
            </p:cNvSpPr>
            <p:nvPr/>
          </p:nvSpPr>
          <p:spPr bwMode="auto">
            <a:xfrm>
              <a:off x="6492" y="456"/>
              <a:ext cx="48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Отказано в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61" name="Rectangle 49"/>
            <p:cNvSpPr>
              <a:spLocks noChangeArrowheads="1"/>
            </p:cNvSpPr>
            <p:nvPr/>
          </p:nvSpPr>
          <p:spPr bwMode="auto">
            <a:xfrm>
              <a:off x="6492" y="575"/>
              <a:ext cx="65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предоставлении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62" name="Rectangle 50"/>
            <p:cNvSpPr>
              <a:spLocks noChangeArrowheads="1"/>
            </p:cNvSpPr>
            <p:nvPr/>
          </p:nvSpPr>
          <p:spPr bwMode="auto">
            <a:xfrm>
              <a:off x="7068" y="575"/>
              <a:ext cx="5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63" name="Rectangle 51"/>
            <p:cNvSpPr>
              <a:spLocks noChangeArrowheads="1"/>
            </p:cNvSpPr>
            <p:nvPr/>
          </p:nvSpPr>
          <p:spPr bwMode="auto">
            <a:xfrm>
              <a:off x="4279" y="450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5" name="Line 52"/>
            <p:cNvSpPr>
              <a:spLocks noChangeShapeType="1"/>
            </p:cNvSpPr>
            <p:nvPr/>
          </p:nvSpPr>
          <p:spPr bwMode="auto">
            <a:xfrm>
              <a:off x="4279" y="450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64" name="Line 53"/>
            <p:cNvSpPr>
              <a:spLocks noChangeShapeType="1"/>
            </p:cNvSpPr>
            <p:nvPr/>
          </p:nvSpPr>
          <p:spPr bwMode="auto">
            <a:xfrm>
              <a:off x="4279" y="450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65" name="Rectangle 54"/>
            <p:cNvSpPr>
              <a:spLocks noChangeArrowheads="1"/>
            </p:cNvSpPr>
            <p:nvPr/>
          </p:nvSpPr>
          <p:spPr bwMode="auto">
            <a:xfrm>
              <a:off x="4739" y="450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66" name="Line 55"/>
            <p:cNvSpPr>
              <a:spLocks noChangeShapeType="1"/>
            </p:cNvSpPr>
            <p:nvPr/>
          </p:nvSpPr>
          <p:spPr bwMode="auto">
            <a:xfrm>
              <a:off x="4739" y="450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67" name="Line 56"/>
            <p:cNvSpPr>
              <a:spLocks noChangeShapeType="1"/>
            </p:cNvSpPr>
            <p:nvPr/>
          </p:nvSpPr>
          <p:spPr bwMode="auto">
            <a:xfrm>
              <a:off x="4739" y="450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68" name="Rectangle 57"/>
            <p:cNvSpPr>
              <a:spLocks noChangeArrowheads="1"/>
            </p:cNvSpPr>
            <p:nvPr/>
          </p:nvSpPr>
          <p:spPr bwMode="auto">
            <a:xfrm>
              <a:off x="5764" y="450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69" name="Line 58"/>
            <p:cNvSpPr>
              <a:spLocks noChangeShapeType="1"/>
            </p:cNvSpPr>
            <p:nvPr/>
          </p:nvSpPr>
          <p:spPr bwMode="auto">
            <a:xfrm>
              <a:off x="5764" y="450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0" name="Line 59"/>
            <p:cNvSpPr>
              <a:spLocks noChangeShapeType="1"/>
            </p:cNvSpPr>
            <p:nvPr/>
          </p:nvSpPr>
          <p:spPr bwMode="auto">
            <a:xfrm>
              <a:off x="5764" y="450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1" name="Rectangle 60"/>
            <p:cNvSpPr>
              <a:spLocks noChangeArrowheads="1"/>
            </p:cNvSpPr>
            <p:nvPr/>
          </p:nvSpPr>
          <p:spPr bwMode="auto">
            <a:xfrm>
              <a:off x="5767" y="450"/>
              <a:ext cx="69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2" name="Line 61"/>
            <p:cNvSpPr>
              <a:spLocks noChangeShapeType="1"/>
            </p:cNvSpPr>
            <p:nvPr/>
          </p:nvSpPr>
          <p:spPr bwMode="auto">
            <a:xfrm>
              <a:off x="5767" y="450"/>
              <a:ext cx="69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3" name="Rectangle 62"/>
            <p:cNvSpPr>
              <a:spLocks noChangeArrowheads="1"/>
            </p:cNvSpPr>
            <p:nvPr/>
          </p:nvSpPr>
          <p:spPr bwMode="auto">
            <a:xfrm>
              <a:off x="6458" y="450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4" name="Line 63"/>
            <p:cNvSpPr>
              <a:spLocks noChangeShapeType="1"/>
            </p:cNvSpPr>
            <p:nvPr/>
          </p:nvSpPr>
          <p:spPr bwMode="auto">
            <a:xfrm>
              <a:off x="6458" y="450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5" name="Line 64"/>
            <p:cNvSpPr>
              <a:spLocks noChangeShapeType="1"/>
            </p:cNvSpPr>
            <p:nvPr/>
          </p:nvSpPr>
          <p:spPr bwMode="auto">
            <a:xfrm>
              <a:off x="6458" y="450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6" name="Rectangle 65"/>
            <p:cNvSpPr>
              <a:spLocks noChangeArrowheads="1"/>
            </p:cNvSpPr>
            <p:nvPr/>
          </p:nvSpPr>
          <p:spPr bwMode="auto">
            <a:xfrm>
              <a:off x="6461" y="450"/>
              <a:ext cx="699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7" name="Line 66"/>
            <p:cNvSpPr>
              <a:spLocks noChangeShapeType="1"/>
            </p:cNvSpPr>
            <p:nvPr/>
          </p:nvSpPr>
          <p:spPr bwMode="auto">
            <a:xfrm>
              <a:off x="6461" y="450"/>
              <a:ext cx="69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8" name="Rectangle 67"/>
            <p:cNvSpPr>
              <a:spLocks noChangeArrowheads="1"/>
            </p:cNvSpPr>
            <p:nvPr/>
          </p:nvSpPr>
          <p:spPr bwMode="auto">
            <a:xfrm>
              <a:off x="7160" y="450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9" name="Line 68"/>
            <p:cNvSpPr>
              <a:spLocks noChangeShapeType="1"/>
            </p:cNvSpPr>
            <p:nvPr/>
          </p:nvSpPr>
          <p:spPr bwMode="auto">
            <a:xfrm>
              <a:off x="7160" y="450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0" name="Line 69"/>
            <p:cNvSpPr>
              <a:spLocks noChangeShapeType="1"/>
            </p:cNvSpPr>
            <p:nvPr/>
          </p:nvSpPr>
          <p:spPr bwMode="auto">
            <a:xfrm>
              <a:off x="7160" y="450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1" name="Rectangle 70"/>
            <p:cNvSpPr>
              <a:spLocks noChangeArrowheads="1"/>
            </p:cNvSpPr>
            <p:nvPr/>
          </p:nvSpPr>
          <p:spPr bwMode="auto">
            <a:xfrm>
              <a:off x="4279" y="454"/>
              <a:ext cx="3" cy="24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2" name="Line 71"/>
            <p:cNvSpPr>
              <a:spLocks noChangeShapeType="1"/>
            </p:cNvSpPr>
            <p:nvPr/>
          </p:nvSpPr>
          <p:spPr bwMode="auto">
            <a:xfrm>
              <a:off x="4279" y="454"/>
              <a:ext cx="0" cy="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3" name="Rectangle 72"/>
            <p:cNvSpPr>
              <a:spLocks noChangeArrowheads="1"/>
            </p:cNvSpPr>
            <p:nvPr/>
          </p:nvSpPr>
          <p:spPr bwMode="auto">
            <a:xfrm>
              <a:off x="4739" y="454"/>
              <a:ext cx="3" cy="24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4" name="Line 73"/>
            <p:cNvSpPr>
              <a:spLocks noChangeShapeType="1"/>
            </p:cNvSpPr>
            <p:nvPr/>
          </p:nvSpPr>
          <p:spPr bwMode="auto">
            <a:xfrm>
              <a:off x="4739" y="454"/>
              <a:ext cx="0" cy="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5" name="Rectangle 74"/>
            <p:cNvSpPr>
              <a:spLocks noChangeArrowheads="1"/>
            </p:cNvSpPr>
            <p:nvPr/>
          </p:nvSpPr>
          <p:spPr bwMode="auto">
            <a:xfrm>
              <a:off x="5764" y="454"/>
              <a:ext cx="3" cy="24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6" name="Line 75"/>
            <p:cNvSpPr>
              <a:spLocks noChangeShapeType="1"/>
            </p:cNvSpPr>
            <p:nvPr/>
          </p:nvSpPr>
          <p:spPr bwMode="auto">
            <a:xfrm>
              <a:off x="5764" y="454"/>
              <a:ext cx="0" cy="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7" name="Rectangle 76"/>
            <p:cNvSpPr>
              <a:spLocks noChangeArrowheads="1"/>
            </p:cNvSpPr>
            <p:nvPr/>
          </p:nvSpPr>
          <p:spPr bwMode="auto">
            <a:xfrm>
              <a:off x="6458" y="454"/>
              <a:ext cx="3" cy="24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8" name="Line 77"/>
            <p:cNvSpPr>
              <a:spLocks noChangeShapeType="1"/>
            </p:cNvSpPr>
            <p:nvPr/>
          </p:nvSpPr>
          <p:spPr bwMode="auto">
            <a:xfrm>
              <a:off x="6458" y="454"/>
              <a:ext cx="0" cy="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9" name="Rectangle 78"/>
            <p:cNvSpPr>
              <a:spLocks noChangeArrowheads="1"/>
            </p:cNvSpPr>
            <p:nvPr/>
          </p:nvSpPr>
          <p:spPr bwMode="auto">
            <a:xfrm>
              <a:off x="7160" y="454"/>
              <a:ext cx="3" cy="24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90" name="Line 79"/>
            <p:cNvSpPr>
              <a:spLocks noChangeShapeType="1"/>
            </p:cNvSpPr>
            <p:nvPr/>
          </p:nvSpPr>
          <p:spPr bwMode="auto">
            <a:xfrm>
              <a:off x="7160" y="454"/>
              <a:ext cx="0" cy="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91" name="Rectangle 80"/>
            <p:cNvSpPr>
              <a:spLocks noChangeArrowheads="1"/>
            </p:cNvSpPr>
            <p:nvPr/>
          </p:nvSpPr>
          <p:spPr bwMode="auto">
            <a:xfrm>
              <a:off x="4426" y="700"/>
              <a:ext cx="21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2018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92" name="Rectangle 81"/>
            <p:cNvSpPr>
              <a:spLocks noChangeArrowheads="1"/>
            </p:cNvSpPr>
            <p:nvPr/>
          </p:nvSpPr>
          <p:spPr bwMode="auto">
            <a:xfrm>
              <a:off x="4595" y="700"/>
              <a:ext cx="5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93" name="Rectangle 82"/>
            <p:cNvSpPr>
              <a:spLocks noChangeArrowheads="1"/>
            </p:cNvSpPr>
            <p:nvPr/>
          </p:nvSpPr>
          <p:spPr bwMode="auto">
            <a:xfrm>
              <a:off x="5189" y="700"/>
              <a:ext cx="1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291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94" name="Rectangle 83"/>
            <p:cNvSpPr>
              <a:spLocks noChangeArrowheads="1"/>
            </p:cNvSpPr>
            <p:nvPr/>
          </p:nvSpPr>
          <p:spPr bwMode="auto">
            <a:xfrm>
              <a:off x="5316" y="700"/>
              <a:ext cx="5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95" name="Rectangle 84"/>
            <p:cNvSpPr>
              <a:spLocks noChangeArrowheads="1"/>
            </p:cNvSpPr>
            <p:nvPr/>
          </p:nvSpPr>
          <p:spPr bwMode="auto">
            <a:xfrm>
              <a:off x="5933" y="700"/>
              <a:ext cx="1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190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96" name="Rectangle 85"/>
            <p:cNvSpPr>
              <a:spLocks noChangeArrowheads="1"/>
            </p:cNvSpPr>
            <p:nvPr/>
          </p:nvSpPr>
          <p:spPr bwMode="auto">
            <a:xfrm>
              <a:off x="6060" y="700"/>
              <a:ext cx="5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97" name="Rectangle 86"/>
            <p:cNvSpPr>
              <a:spLocks noChangeArrowheads="1"/>
            </p:cNvSpPr>
            <p:nvPr/>
          </p:nvSpPr>
          <p:spPr bwMode="auto">
            <a:xfrm>
              <a:off x="6081" y="700"/>
              <a:ext cx="26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(65%)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98" name="Rectangle 87"/>
            <p:cNvSpPr>
              <a:spLocks noChangeArrowheads="1"/>
            </p:cNvSpPr>
            <p:nvPr/>
          </p:nvSpPr>
          <p:spPr bwMode="auto">
            <a:xfrm>
              <a:off x="6291" y="700"/>
              <a:ext cx="5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99" name="Rectangle 88"/>
            <p:cNvSpPr>
              <a:spLocks noChangeArrowheads="1"/>
            </p:cNvSpPr>
            <p:nvPr/>
          </p:nvSpPr>
          <p:spPr bwMode="auto">
            <a:xfrm>
              <a:off x="6641" y="700"/>
              <a:ext cx="1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101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00" name="Rectangle 89"/>
            <p:cNvSpPr>
              <a:spLocks noChangeArrowheads="1"/>
            </p:cNvSpPr>
            <p:nvPr/>
          </p:nvSpPr>
          <p:spPr bwMode="auto">
            <a:xfrm>
              <a:off x="6769" y="700"/>
              <a:ext cx="26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(35%)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01" name="Rectangle 90"/>
            <p:cNvSpPr>
              <a:spLocks noChangeArrowheads="1"/>
            </p:cNvSpPr>
            <p:nvPr/>
          </p:nvSpPr>
          <p:spPr bwMode="auto">
            <a:xfrm>
              <a:off x="6979" y="700"/>
              <a:ext cx="5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02" name="Rectangle 91"/>
            <p:cNvSpPr>
              <a:spLocks noChangeArrowheads="1"/>
            </p:cNvSpPr>
            <p:nvPr/>
          </p:nvSpPr>
          <p:spPr bwMode="auto">
            <a:xfrm>
              <a:off x="4279" y="694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03" name="Line 92"/>
            <p:cNvSpPr>
              <a:spLocks noChangeShapeType="1"/>
            </p:cNvSpPr>
            <p:nvPr/>
          </p:nvSpPr>
          <p:spPr bwMode="auto">
            <a:xfrm>
              <a:off x="4279" y="694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04" name="Line 93"/>
            <p:cNvSpPr>
              <a:spLocks noChangeShapeType="1"/>
            </p:cNvSpPr>
            <p:nvPr/>
          </p:nvSpPr>
          <p:spPr bwMode="auto">
            <a:xfrm>
              <a:off x="4279" y="69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05" name="Rectangle 94"/>
            <p:cNvSpPr>
              <a:spLocks noChangeArrowheads="1"/>
            </p:cNvSpPr>
            <p:nvPr/>
          </p:nvSpPr>
          <p:spPr bwMode="auto">
            <a:xfrm>
              <a:off x="4282" y="694"/>
              <a:ext cx="457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06" name="Line 95"/>
            <p:cNvSpPr>
              <a:spLocks noChangeShapeType="1"/>
            </p:cNvSpPr>
            <p:nvPr/>
          </p:nvSpPr>
          <p:spPr bwMode="auto">
            <a:xfrm>
              <a:off x="4282" y="694"/>
              <a:ext cx="4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07" name="Rectangle 96"/>
            <p:cNvSpPr>
              <a:spLocks noChangeArrowheads="1"/>
            </p:cNvSpPr>
            <p:nvPr/>
          </p:nvSpPr>
          <p:spPr bwMode="auto">
            <a:xfrm>
              <a:off x="4739" y="694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08" name="Line 97"/>
            <p:cNvSpPr>
              <a:spLocks noChangeShapeType="1"/>
            </p:cNvSpPr>
            <p:nvPr/>
          </p:nvSpPr>
          <p:spPr bwMode="auto">
            <a:xfrm>
              <a:off x="4739" y="694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09" name="Line 98"/>
            <p:cNvSpPr>
              <a:spLocks noChangeShapeType="1"/>
            </p:cNvSpPr>
            <p:nvPr/>
          </p:nvSpPr>
          <p:spPr bwMode="auto">
            <a:xfrm>
              <a:off x="4739" y="69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10" name="Rectangle 99"/>
            <p:cNvSpPr>
              <a:spLocks noChangeArrowheads="1"/>
            </p:cNvSpPr>
            <p:nvPr/>
          </p:nvSpPr>
          <p:spPr bwMode="auto">
            <a:xfrm>
              <a:off x="4742" y="694"/>
              <a:ext cx="1022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11" name="Line 100"/>
            <p:cNvSpPr>
              <a:spLocks noChangeShapeType="1"/>
            </p:cNvSpPr>
            <p:nvPr/>
          </p:nvSpPr>
          <p:spPr bwMode="auto">
            <a:xfrm>
              <a:off x="4742" y="694"/>
              <a:ext cx="102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12" name="Rectangle 101"/>
            <p:cNvSpPr>
              <a:spLocks noChangeArrowheads="1"/>
            </p:cNvSpPr>
            <p:nvPr/>
          </p:nvSpPr>
          <p:spPr bwMode="auto">
            <a:xfrm>
              <a:off x="5764" y="694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13" name="Line 102"/>
            <p:cNvSpPr>
              <a:spLocks noChangeShapeType="1"/>
            </p:cNvSpPr>
            <p:nvPr/>
          </p:nvSpPr>
          <p:spPr bwMode="auto">
            <a:xfrm>
              <a:off x="5764" y="694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14" name="Line 103"/>
            <p:cNvSpPr>
              <a:spLocks noChangeShapeType="1"/>
            </p:cNvSpPr>
            <p:nvPr/>
          </p:nvSpPr>
          <p:spPr bwMode="auto">
            <a:xfrm>
              <a:off x="5764" y="69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15" name="Rectangle 104"/>
            <p:cNvSpPr>
              <a:spLocks noChangeArrowheads="1"/>
            </p:cNvSpPr>
            <p:nvPr/>
          </p:nvSpPr>
          <p:spPr bwMode="auto">
            <a:xfrm>
              <a:off x="5767" y="694"/>
              <a:ext cx="691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16" name="Line 105"/>
            <p:cNvSpPr>
              <a:spLocks noChangeShapeType="1"/>
            </p:cNvSpPr>
            <p:nvPr/>
          </p:nvSpPr>
          <p:spPr bwMode="auto">
            <a:xfrm>
              <a:off x="5767" y="694"/>
              <a:ext cx="69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17" name="Rectangle 106"/>
            <p:cNvSpPr>
              <a:spLocks noChangeArrowheads="1"/>
            </p:cNvSpPr>
            <p:nvPr/>
          </p:nvSpPr>
          <p:spPr bwMode="auto">
            <a:xfrm>
              <a:off x="6458" y="694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18" name="Line 107"/>
            <p:cNvSpPr>
              <a:spLocks noChangeShapeType="1"/>
            </p:cNvSpPr>
            <p:nvPr/>
          </p:nvSpPr>
          <p:spPr bwMode="auto">
            <a:xfrm>
              <a:off x="6458" y="694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19" name="Line 108"/>
            <p:cNvSpPr>
              <a:spLocks noChangeShapeType="1"/>
            </p:cNvSpPr>
            <p:nvPr/>
          </p:nvSpPr>
          <p:spPr bwMode="auto">
            <a:xfrm>
              <a:off x="6458" y="69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20" name="Rectangle 109"/>
            <p:cNvSpPr>
              <a:spLocks noChangeArrowheads="1"/>
            </p:cNvSpPr>
            <p:nvPr/>
          </p:nvSpPr>
          <p:spPr bwMode="auto">
            <a:xfrm>
              <a:off x="6461" y="694"/>
              <a:ext cx="699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21" name="Line 110"/>
            <p:cNvSpPr>
              <a:spLocks noChangeShapeType="1"/>
            </p:cNvSpPr>
            <p:nvPr/>
          </p:nvSpPr>
          <p:spPr bwMode="auto">
            <a:xfrm>
              <a:off x="6461" y="694"/>
              <a:ext cx="69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22" name="Rectangle 111"/>
            <p:cNvSpPr>
              <a:spLocks noChangeArrowheads="1"/>
            </p:cNvSpPr>
            <p:nvPr/>
          </p:nvSpPr>
          <p:spPr bwMode="auto">
            <a:xfrm>
              <a:off x="7160" y="694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23" name="Line 112"/>
            <p:cNvSpPr>
              <a:spLocks noChangeShapeType="1"/>
            </p:cNvSpPr>
            <p:nvPr/>
          </p:nvSpPr>
          <p:spPr bwMode="auto">
            <a:xfrm>
              <a:off x="7160" y="694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24" name="Line 113"/>
            <p:cNvSpPr>
              <a:spLocks noChangeShapeType="1"/>
            </p:cNvSpPr>
            <p:nvPr/>
          </p:nvSpPr>
          <p:spPr bwMode="auto">
            <a:xfrm>
              <a:off x="7160" y="69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25" name="Rectangle 114"/>
            <p:cNvSpPr>
              <a:spLocks noChangeArrowheads="1"/>
            </p:cNvSpPr>
            <p:nvPr/>
          </p:nvSpPr>
          <p:spPr bwMode="auto">
            <a:xfrm>
              <a:off x="4279" y="697"/>
              <a:ext cx="3" cy="1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26" name="Line 115"/>
            <p:cNvSpPr>
              <a:spLocks noChangeShapeType="1"/>
            </p:cNvSpPr>
            <p:nvPr/>
          </p:nvSpPr>
          <p:spPr bwMode="auto">
            <a:xfrm>
              <a:off x="4279" y="697"/>
              <a:ext cx="0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27" name="Rectangle 116"/>
            <p:cNvSpPr>
              <a:spLocks noChangeArrowheads="1"/>
            </p:cNvSpPr>
            <p:nvPr/>
          </p:nvSpPr>
          <p:spPr bwMode="auto">
            <a:xfrm>
              <a:off x="4739" y="697"/>
              <a:ext cx="3" cy="1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28" name="Line 117"/>
            <p:cNvSpPr>
              <a:spLocks noChangeShapeType="1"/>
            </p:cNvSpPr>
            <p:nvPr/>
          </p:nvSpPr>
          <p:spPr bwMode="auto">
            <a:xfrm>
              <a:off x="4739" y="697"/>
              <a:ext cx="0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29" name="Rectangle 118"/>
            <p:cNvSpPr>
              <a:spLocks noChangeArrowheads="1"/>
            </p:cNvSpPr>
            <p:nvPr/>
          </p:nvSpPr>
          <p:spPr bwMode="auto">
            <a:xfrm>
              <a:off x="5764" y="697"/>
              <a:ext cx="3" cy="1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30" name="Line 119"/>
            <p:cNvSpPr>
              <a:spLocks noChangeShapeType="1"/>
            </p:cNvSpPr>
            <p:nvPr/>
          </p:nvSpPr>
          <p:spPr bwMode="auto">
            <a:xfrm>
              <a:off x="5764" y="697"/>
              <a:ext cx="0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31" name="Rectangle 120"/>
            <p:cNvSpPr>
              <a:spLocks noChangeArrowheads="1"/>
            </p:cNvSpPr>
            <p:nvPr/>
          </p:nvSpPr>
          <p:spPr bwMode="auto">
            <a:xfrm>
              <a:off x="6458" y="697"/>
              <a:ext cx="3" cy="1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32" name="Line 121"/>
            <p:cNvSpPr>
              <a:spLocks noChangeShapeType="1"/>
            </p:cNvSpPr>
            <p:nvPr/>
          </p:nvSpPr>
          <p:spPr bwMode="auto">
            <a:xfrm>
              <a:off x="6458" y="697"/>
              <a:ext cx="0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33" name="Rectangle 122"/>
            <p:cNvSpPr>
              <a:spLocks noChangeArrowheads="1"/>
            </p:cNvSpPr>
            <p:nvPr/>
          </p:nvSpPr>
          <p:spPr bwMode="auto">
            <a:xfrm>
              <a:off x="7160" y="697"/>
              <a:ext cx="3" cy="1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34" name="Line 123"/>
            <p:cNvSpPr>
              <a:spLocks noChangeShapeType="1"/>
            </p:cNvSpPr>
            <p:nvPr/>
          </p:nvSpPr>
          <p:spPr bwMode="auto">
            <a:xfrm>
              <a:off x="7160" y="697"/>
              <a:ext cx="0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35" name="Rectangle 124"/>
            <p:cNvSpPr>
              <a:spLocks noChangeArrowheads="1"/>
            </p:cNvSpPr>
            <p:nvPr/>
          </p:nvSpPr>
          <p:spPr bwMode="auto">
            <a:xfrm>
              <a:off x="4426" y="823"/>
              <a:ext cx="21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2019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36" name="Rectangle 125"/>
            <p:cNvSpPr>
              <a:spLocks noChangeArrowheads="1"/>
            </p:cNvSpPr>
            <p:nvPr/>
          </p:nvSpPr>
          <p:spPr bwMode="auto">
            <a:xfrm>
              <a:off x="4595" y="823"/>
              <a:ext cx="5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37" name="Rectangle 126"/>
            <p:cNvSpPr>
              <a:spLocks noChangeArrowheads="1"/>
            </p:cNvSpPr>
            <p:nvPr/>
          </p:nvSpPr>
          <p:spPr bwMode="auto">
            <a:xfrm>
              <a:off x="5189" y="823"/>
              <a:ext cx="1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434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38" name="Rectangle 127"/>
            <p:cNvSpPr>
              <a:spLocks noChangeArrowheads="1"/>
            </p:cNvSpPr>
            <p:nvPr/>
          </p:nvSpPr>
          <p:spPr bwMode="auto">
            <a:xfrm>
              <a:off x="5316" y="823"/>
              <a:ext cx="5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39" name="Rectangle 128"/>
            <p:cNvSpPr>
              <a:spLocks noChangeArrowheads="1"/>
            </p:cNvSpPr>
            <p:nvPr/>
          </p:nvSpPr>
          <p:spPr bwMode="auto">
            <a:xfrm>
              <a:off x="5933" y="823"/>
              <a:ext cx="1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109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40" name="Rectangle 129"/>
            <p:cNvSpPr>
              <a:spLocks noChangeArrowheads="1"/>
            </p:cNvSpPr>
            <p:nvPr/>
          </p:nvSpPr>
          <p:spPr bwMode="auto">
            <a:xfrm>
              <a:off x="6060" y="823"/>
              <a:ext cx="5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41" name="Rectangle 130"/>
            <p:cNvSpPr>
              <a:spLocks noChangeArrowheads="1"/>
            </p:cNvSpPr>
            <p:nvPr/>
          </p:nvSpPr>
          <p:spPr bwMode="auto">
            <a:xfrm>
              <a:off x="6081" y="823"/>
              <a:ext cx="26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(25%)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42" name="Rectangle 131"/>
            <p:cNvSpPr>
              <a:spLocks noChangeArrowheads="1"/>
            </p:cNvSpPr>
            <p:nvPr/>
          </p:nvSpPr>
          <p:spPr bwMode="auto">
            <a:xfrm>
              <a:off x="6291" y="823"/>
              <a:ext cx="5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43" name="Rectangle 132"/>
            <p:cNvSpPr>
              <a:spLocks noChangeArrowheads="1"/>
            </p:cNvSpPr>
            <p:nvPr/>
          </p:nvSpPr>
          <p:spPr bwMode="auto">
            <a:xfrm>
              <a:off x="6631" y="823"/>
              <a:ext cx="1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325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44" name="Rectangle 133"/>
            <p:cNvSpPr>
              <a:spLocks noChangeArrowheads="1"/>
            </p:cNvSpPr>
            <p:nvPr/>
          </p:nvSpPr>
          <p:spPr bwMode="auto">
            <a:xfrm>
              <a:off x="6758" y="823"/>
              <a:ext cx="5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45" name="Rectangle 134"/>
            <p:cNvSpPr>
              <a:spLocks noChangeArrowheads="1"/>
            </p:cNvSpPr>
            <p:nvPr/>
          </p:nvSpPr>
          <p:spPr bwMode="auto">
            <a:xfrm>
              <a:off x="6779" y="823"/>
              <a:ext cx="26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(75%)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46" name="Rectangle 135"/>
            <p:cNvSpPr>
              <a:spLocks noChangeArrowheads="1"/>
            </p:cNvSpPr>
            <p:nvPr/>
          </p:nvSpPr>
          <p:spPr bwMode="auto">
            <a:xfrm>
              <a:off x="6990" y="823"/>
              <a:ext cx="5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47" name="Rectangle 136"/>
            <p:cNvSpPr>
              <a:spLocks noChangeArrowheads="1"/>
            </p:cNvSpPr>
            <p:nvPr/>
          </p:nvSpPr>
          <p:spPr bwMode="auto">
            <a:xfrm>
              <a:off x="4279" y="818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48" name="Line 137"/>
            <p:cNvSpPr>
              <a:spLocks noChangeShapeType="1"/>
            </p:cNvSpPr>
            <p:nvPr/>
          </p:nvSpPr>
          <p:spPr bwMode="auto">
            <a:xfrm>
              <a:off x="4279" y="818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49" name="Line 138"/>
            <p:cNvSpPr>
              <a:spLocks noChangeShapeType="1"/>
            </p:cNvSpPr>
            <p:nvPr/>
          </p:nvSpPr>
          <p:spPr bwMode="auto">
            <a:xfrm>
              <a:off x="4279" y="818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50" name="Rectangle 139"/>
            <p:cNvSpPr>
              <a:spLocks noChangeArrowheads="1"/>
            </p:cNvSpPr>
            <p:nvPr/>
          </p:nvSpPr>
          <p:spPr bwMode="auto">
            <a:xfrm>
              <a:off x="4282" y="818"/>
              <a:ext cx="457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51" name="Line 140"/>
            <p:cNvSpPr>
              <a:spLocks noChangeShapeType="1"/>
            </p:cNvSpPr>
            <p:nvPr/>
          </p:nvSpPr>
          <p:spPr bwMode="auto">
            <a:xfrm>
              <a:off x="4282" y="818"/>
              <a:ext cx="4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52" name="Rectangle 141"/>
            <p:cNvSpPr>
              <a:spLocks noChangeArrowheads="1"/>
            </p:cNvSpPr>
            <p:nvPr/>
          </p:nvSpPr>
          <p:spPr bwMode="auto">
            <a:xfrm>
              <a:off x="4739" y="818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53" name="Line 142"/>
            <p:cNvSpPr>
              <a:spLocks noChangeShapeType="1"/>
            </p:cNvSpPr>
            <p:nvPr/>
          </p:nvSpPr>
          <p:spPr bwMode="auto">
            <a:xfrm>
              <a:off x="4739" y="818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54" name="Line 143"/>
            <p:cNvSpPr>
              <a:spLocks noChangeShapeType="1"/>
            </p:cNvSpPr>
            <p:nvPr/>
          </p:nvSpPr>
          <p:spPr bwMode="auto">
            <a:xfrm>
              <a:off x="4739" y="818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55" name="Rectangle 144"/>
            <p:cNvSpPr>
              <a:spLocks noChangeArrowheads="1"/>
            </p:cNvSpPr>
            <p:nvPr/>
          </p:nvSpPr>
          <p:spPr bwMode="auto">
            <a:xfrm>
              <a:off x="4742" y="818"/>
              <a:ext cx="1022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56" name="Line 145"/>
            <p:cNvSpPr>
              <a:spLocks noChangeShapeType="1"/>
            </p:cNvSpPr>
            <p:nvPr/>
          </p:nvSpPr>
          <p:spPr bwMode="auto">
            <a:xfrm>
              <a:off x="4742" y="818"/>
              <a:ext cx="102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57" name="Rectangle 146"/>
            <p:cNvSpPr>
              <a:spLocks noChangeArrowheads="1"/>
            </p:cNvSpPr>
            <p:nvPr/>
          </p:nvSpPr>
          <p:spPr bwMode="auto">
            <a:xfrm>
              <a:off x="5764" y="818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58" name="Line 147"/>
            <p:cNvSpPr>
              <a:spLocks noChangeShapeType="1"/>
            </p:cNvSpPr>
            <p:nvPr/>
          </p:nvSpPr>
          <p:spPr bwMode="auto">
            <a:xfrm>
              <a:off x="5764" y="818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59" name="Line 148"/>
            <p:cNvSpPr>
              <a:spLocks noChangeShapeType="1"/>
            </p:cNvSpPr>
            <p:nvPr/>
          </p:nvSpPr>
          <p:spPr bwMode="auto">
            <a:xfrm>
              <a:off x="5764" y="818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60" name="Rectangle 149"/>
            <p:cNvSpPr>
              <a:spLocks noChangeArrowheads="1"/>
            </p:cNvSpPr>
            <p:nvPr/>
          </p:nvSpPr>
          <p:spPr bwMode="auto">
            <a:xfrm>
              <a:off x="5767" y="818"/>
              <a:ext cx="691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61" name="Line 150"/>
            <p:cNvSpPr>
              <a:spLocks noChangeShapeType="1"/>
            </p:cNvSpPr>
            <p:nvPr/>
          </p:nvSpPr>
          <p:spPr bwMode="auto">
            <a:xfrm>
              <a:off x="5767" y="818"/>
              <a:ext cx="69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62" name="Rectangle 151"/>
            <p:cNvSpPr>
              <a:spLocks noChangeArrowheads="1"/>
            </p:cNvSpPr>
            <p:nvPr/>
          </p:nvSpPr>
          <p:spPr bwMode="auto">
            <a:xfrm>
              <a:off x="6458" y="818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63" name="Line 152"/>
            <p:cNvSpPr>
              <a:spLocks noChangeShapeType="1"/>
            </p:cNvSpPr>
            <p:nvPr/>
          </p:nvSpPr>
          <p:spPr bwMode="auto">
            <a:xfrm>
              <a:off x="6458" y="818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64" name="Line 153"/>
            <p:cNvSpPr>
              <a:spLocks noChangeShapeType="1"/>
            </p:cNvSpPr>
            <p:nvPr/>
          </p:nvSpPr>
          <p:spPr bwMode="auto">
            <a:xfrm>
              <a:off x="6458" y="818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65" name="Rectangle 154"/>
            <p:cNvSpPr>
              <a:spLocks noChangeArrowheads="1"/>
            </p:cNvSpPr>
            <p:nvPr/>
          </p:nvSpPr>
          <p:spPr bwMode="auto">
            <a:xfrm>
              <a:off x="6461" y="818"/>
              <a:ext cx="699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66" name="Line 155"/>
            <p:cNvSpPr>
              <a:spLocks noChangeShapeType="1"/>
            </p:cNvSpPr>
            <p:nvPr/>
          </p:nvSpPr>
          <p:spPr bwMode="auto">
            <a:xfrm>
              <a:off x="6461" y="818"/>
              <a:ext cx="69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67" name="Rectangle 156"/>
            <p:cNvSpPr>
              <a:spLocks noChangeArrowheads="1"/>
            </p:cNvSpPr>
            <p:nvPr/>
          </p:nvSpPr>
          <p:spPr bwMode="auto">
            <a:xfrm>
              <a:off x="7160" y="818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68" name="Line 157"/>
            <p:cNvSpPr>
              <a:spLocks noChangeShapeType="1"/>
            </p:cNvSpPr>
            <p:nvPr/>
          </p:nvSpPr>
          <p:spPr bwMode="auto">
            <a:xfrm>
              <a:off x="7160" y="818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69" name="Line 158"/>
            <p:cNvSpPr>
              <a:spLocks noChangeShapeType="1"/>
            </p:cNvSpPr>
            <p:nvPr/>
          </p:nvSpPr>
          <p:spPr bwMode="auto">
            <a:xfrm>
              <a:off x="7160" y="818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70" name="Rectangle 159"/>
            <p:cNvSpPr>
              <a:spLocks noChangeArrowheads="1"/>
            </p:cNvSpPr>
            <p:nvPr/>
          </p:nvSpPr>
          <p:spPr bwMode="auto">
            <a:xfrm>
              <a:off x="4279" y="821"/>
              <a:ext cx="3" cy="1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71" name="Line 160"/>
            <p:cNvSpPr>
              <a:spLocks noChangeShapeType="1"/>
            </p:cNvSpPr>
            <p:nvPr/>
          </p:nvSpPr>
          <p:spPr bwMode="auto">
            <a:xfrm>
              <a:off x="4279" y="821"/>
              <a:ext cx="0" cy="1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72" name="Rectangle 161"/>
            <p:cNvSpPr>
              <a:spLocks noChangeArrowheads="1"/>
            </p:cNvSpPr>
            <p:nvPr/>
          </p:nvSpPr>
          <p:spPr bwMode="auto">
            <a:xfrm>
              <a:off x="4279" y="941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73" name="Line 162"/>
            <p:cNvSpPr>
              <a:spLocks noChangeShapeType="1"/>
            </p:cNvSpPr>
            <p:nvPr/>
          </p:nvSpPr>
          <p:spPr bwMode="auto">
            <a:xfrm>
              <a:off x="4279" y="941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74" name="Line 163"/>
            <p:cNvSpPr>
              <a:spLocks noChangeShapeType="1"/>
            </p:cNvSpPr>
            <p:nvPr/>
          </p:nvSpPr>
          <p:spPr bwMode="auto">
            <a:xfrm>
              <a:off x="4279" y="941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75" name="Rectangle 164"/>
            <p:cNvSpPr>
              <a:spLocks noChangeArrowheads="1"/>
            </p:cNvSpPr>
            <p:nvPr/>
          </p:nvSpPr>
          <p:spPr bwMode="auto">
            <a:xfrm>
              <a:off x="4279" y="941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76" name="Line 165"/>
            <p:cNvSpPr>
              <a:spLocks noChangeShapeType="1"/>
            </p:cNvSpPr>
            <p:nvPr/>
          </p:nvSpPr>
          <p:spPr bwMode="auto">
            <a:xfrm>
              <a:off x="4279" y="941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77" name="Line 166"/>
            <p:cNvSpPr>
              <a:spLocks noChangeShapeType="1"/>
            </p:cNvSpPr>
            <p:nvPr/>
          </p:nvSpPr>
          <p:spPr bwMode="auto">
            <a:xfrm>
              <a:off x="4279" y="941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78" name="Rectangle 167"/>
            <p:cNvSpPr>
              <a:spLocks noChangeArrowheads="1"/>
            </p:cNvSpPr>
            <p:nvPr/>
          </p:nvSpPr>
          <p:spPr bwMode="auto">
            <a:xfrm>
              <a:off x="4282" y="941"/>
              <a:ext cx="457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79" name="Line 168"/>
            <p:cNvSpPr>
              <a:spLocks noChangeShapeType="1"/>
            </p:cNvSpPr>
            <p:nvPr/>
          </p:nvSpPr>
          <p:spPr bwMode="auto">
            <a:xfrm>
              <a:off x="4282" y="941"/>
              <a:ext cx="4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0" name="Rectangle 169"/>
            <p:cNvSpPr>
              <a:spLocks noChangeArrowheads="1"/>
            </p:cNvSpPr>
            <p:nvPr/>
          </p:nvSpPr>
          <p:spPr bwMode="auto">
            <a:xfrm>
              <a:off x="4739" y="821"/>
              <a:ext cx="3" cy="1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1" name="Line 170"/>
            <p:cNvSpPr>
              <a:spLocks noChangeShapeType="1"/>
            </p:cNvSpPr>
            <p:nvPr/>
          </p:nvSpPr>
          <p:spPr bwMode="auto">
            <a:xfrm>
              <a:off x="4739" y="821"/>
              <a:ext cx="0" cy="1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2" name="Rectangle 171"/>
            <p:cNvSpPr>
              <a:spLocks noChangeArrowheads="1"/>
            </p:cNvSpPr>
            <p:nvPr/>
          </p:nvSpPr>
          <p:spPr bwMode="auto">
            <a:xfrm>
              <a:off x="4739" y="941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3" name="Line 172"/>
            <p:cNvSpPr>
              <a:spLocks noChangeShapeType="1"/>
            </p:cNvSpPr>
            <p:nvPr/>
          </p:nvSpPr>
          <p:spPr bwMode="auto">
            <a:xfrm>
              <a:off x="4739" y="941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4" name="Line 173"/>
            <p:cNvSpPr>
              <a:spLocks noChangeShapeType="1"/>
            </p:cNvSpPr>
            <p:nvPr/>
          </p:nvSpPr>
          <p:spPr bwMode="auto">
            <a:xfrm>
              <a:off x="4739" y="941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5" name="Rectangle 174"/>
            <p:cNvSpPr>
              <a:spLocks noChangeArrowheads="1"/>
            </p:cNvSpPr>
            <p:nvPr/>
          </p:nvSpPr>
          <p:spPr bwMode="auto">
            <a:xfrm>
              <a:off x="4742" y="941"/>
              <a:ext cx="1022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6" name="Line 175"/>
            <p:cNvSpPr>
              <a:spLocks noChangeShapeType="1"/>
            </p:cNvSpPr>
            <p:nvPr/>
          </p:nvSpPr>
          <p:spPr bwMode="auto">
            <a:xfrm>
              <a:off x="4742" y="941"/>
              <a:ext cx="102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7" name="Rectangle 176"/>
            <p:cNvSpPr>
              <a:spLocks noChangeArrowheads="1"/>
            </p:cNvSpPr>
            <p:nvPr/>
          </p:nvSpPr>
          <p:spPr bwMode="auto">
            <a:xfrm>
              <a:off x="5764" y="821"/>
              <a:ext cx="3" cy="1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8" name="Line 177"/>
            <p:cNvSpPr>
              <a:spLocks noChangeShapeType="1"/>
            </p:cNvSpPr>
            <p:nvPr/>
          </p:nvSpPr>
          <p:spPr bwMode="auto">
            <a:xfrm>
              <a:off x="5764" y="821"/>
              <a:ext cx="0" cy="1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9" name="Rectangle 178"/>
            <p:cNvSpPr>
              <a:spLocks noChangeArrowheads="1"/>
            </p:cNvSpPr>
            <p:nvPr/>
          </p:nvSpPr>
          <p:spPr bwMode="auto">
            <a:xfrm>
              <a:off x="5764" y="941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90" name="Line 179"/>
            <p:cNvSpPr>
              <a:spLocks noChangeShapeType="1"/>
            </p:cNvSpPr>
            <p:nvPr/>
          </p:nvSpPr>
          <p:spPr bwMode="auto">
            <a:xfrm>
              <a:off x="5764" y="941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91" name="Line 180"/>
            <p:cNvSpPr>
              <a:spLocks noChangeShapeType="1"/>
            </p:cNvSpPr>
            <p:nvPr/>
          </p:nvSpPr>
          <p:spPr bwMode="auto">
            <a:xfrm>
              <a:off x="5764" y="941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92" name="Rectangle 181"/>
            <p:cNvSpPr>
              <a:spLocks noChangeArrowheads="1"/>
            </p:cNvSpPr>
            <p:nvPr/>
          </p:nvSpPr>
          <p:spPr bwMode="auto">
            <a:xfrm>
              <a:off x="5767" y="941"/>
              <a:ext cx="69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93" name="Line 182"/>
            <p:cNvSpPr>
              <a:spLocks noChangeShapeType="1"/>
            </p:cNvSpPr>
            <p:nvPr/>
          </p:nvSpPr>
          <p:spPr bwMode="auto">
            <a:xfrm>
              <a:off x="5767" y="941"/>
              <a:ext cx="69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94" name="Rectangle 183"/>
            <p:cNvSpPr>
              <a:spLocks noChangeArrowheads="1"/>
            </p:cNvSpPr>
            <p:nvPr/>
          </p:nvSpPr>
          <p:spPr bwMode="auto">
            <a:xfrm>
              <a:off x="6458" y="821"/>
              <a:ext cx="3" cy="1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95" name="Line 184"/>
            <p:cNvSpPr>
              <a:spLocks noChangeShapeType="1"/>
            </p:cNvSpPr>
            <p:nvPr/>
          </p:nvSpPr>
          <p:spPr bwMode="auto">
            <a:xfrm>
              <a:off x="6458" y="821"/>
              <a:ext cx="0" cy="1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96" name="Rectangle 185"/>
            <p:cNvSpPr>
              <a:spLocks noChangeArrowheads="1"/>
            </p:cNvSpPr>
            <p:nvPr/>
          </p:nvSpPr>
          <p:spPr bwMode="auto">
            <a:xfrm>
              <a:off x="6458" y="941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97" name="Line 186"/>
            <p:cNvSpPr>
              <a:spLocks noChangeShapeType="1"/>
            </p:cNvSpPr>
            <p:nvPr/>
          </p:nvSpPr>
          <p:spPr bwMode="auto">
            <a:xfrm>
              <a:off x="6458" y="941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98" name="Line 187"/>
            <p:cNvSpPr>
              <a:spLocks noChangeShapeType="1"/>
            </p:cNvSpPr>
            <p:nvPr/>
          </p:nvSpPr>
          <p:spPr bwMode="auto">
            <a:xfrm>
              <a:off x="6458" y="941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99" name="Rectangle 188"/>
            <p:cNvSpPr>
              <a:spLocks noChangeArrowheads="1"/>
            </p:cNvSpPr>
            <p:nvPr/>
          </p:nvSpPr>
          <p:spPr bwMode="auto">
            <a:xfrm>
              <a:off x="6461" y="941"/>
              <a:ext cx="699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00" name="Line 189"/>
            <p:cNvSpPr>
              <a:spLocks noChangeShapeType="1"/>
            </p:cNvSpPr>
            <p:nvPr/>
          </p:nvSpPr>
          <p:spPr bwMode="auto">
            <a:xfrm>
              <a:off x="6461" y="941"/>
              <a:ext cx="69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01" name="Rectangle 190"/>
            <p:cNvSpPr>
              <a:spLocks noChangeArrowheads="1"/>
            </p:cNvSpPr>
            <p:nvPr/>
          </p:nvSpPr>
          <p:spPr bwMode="auto">
            <a:xfrm>
              <a:off x="7160" y="821"/>
              <a:ext cx="3" cy="1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02" name="Line 191"/>
            <p:cNvSpPr>
              <a:spLocks noChangeShapeType="1"/>
            </p:cNvSpPr>
            <p:nvPr/>
          </p:nvSpPr>
          <p:spPr bwMode="auto">
            <a:xfrm>
              <a:off x="7160" y="821"/>
              <a:ext cx="0" cy="1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03" name="Rectangle 192"/>
            <p:cNvSpPr>
              <a:spLocks noChangeArrowheads="1"/>
            </p:cNvSpPr>
            <p:nvPr/>
          </p:nvSpPr>
          <p:spPr bwMode="auto">
            <a:xfrm>
              <a:off x="7160" y="941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04" name="Line 193"/>
            <p:cNvSpPr>
              <a:spLocks noChangeShapeType="1"/>
            </p:cNvSpPr>
            <p:nvPr/>
          </p:nvSpPr>
          <p:spPr bwMode="auto">
            <a:xfrm>
              <a:off x="7160" y="941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05" name="Line 194"/>
            <p:cNvSpPr>
              <a:spLocks noChangeShapeType="1"/>
            </p:cNvSpPr>
            <p:nvPr/>
          </p:nvSpPr>
          <p:spPr bwMode="auto">
            <a:xfrm>
              <a:off x="7160" y="941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06" name="Rectangle 195"/>
            <p:cNvSpPr>
              <a:spLocks noChangeArrowheads="1"/>
            </p:cNvSpPr>
            <p:nvPr/>
          </p:nvSpPr>
          <p:spPr bwMode="auto">
            <a:xfrm>
              <a:off x="7160" y="941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07" name="Line 196"/>
            <p:cNvSpPr>
              <a:spLocks noChangeShapeType="1"/>
            </p:cNvSpPr>
            <p:nvPr/>
          </p:nvSpPr>
          <p:spPr bwMode="auto">
            <a:xfrm>
              <a:off x="7160" y="941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08" name="Line 197"/>
            <p:cNvSpPr>
              <a:spLocks noChangeShapeType="1"/>
            </p:cNvSpPr>
            <p:nvPr/>
          </p:nvSpPr>
          <p:spPr bwMode="auto">
            <a:xfrm>
              <a:off x="7160" y="941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09" name="Rectangle 198"/>
            <p:cNvSpPr>
              <a:spLocks noChangeArrowheads="1"/>
            </p:cNvSpPr>
            <p:nvPr/>
          </p:nvSpPr>
          <p:spPr bwMode="auto">
            <a:xfrm>
              <a:off x="4654" y="945"/>
              <a:ext cx="5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1092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8369" y="140044"/>
            <a:ext cx="4635414" cy="329514"/>
          </a:xfrm>
        </p:spPr>
        <p:txBody>
          <a:bodyPr/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a typeface="Open Sans"/>
                <a:cs typeface="Times New Roman" pitchFamily="18" charset="0"/>
              </a:rPr>
              <a:t>Инвестиционная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a typeface="Open Sans"/>
                <a:cs typeface="Times New Roman" pitchFamily="18" charset="0"/>
              </a:rPr>
              <a:t>деятельность</a:t>
            </a:r>
            <a:endParaRPr lang="ru-RU" sz="2400" dirty="0">
              <a:solidFill>
                <a:schemeClr val="accent1">
                  <a:lumMod val="50000"/>
                </a:schemeClr>
              </a:solidFill>
              <a:ea typeface="Open Sans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4926" y="590634"/>
            <a:ext cx="6467723" cy="2342036"/>
          </a:xfrm>
        </p:spPr>
        <p:txBody>
          <a:bodyPr/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За 2019 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г. 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на Совете рассмотрено </a:t>
            </a:r>
            <a:r>
              <a:rPr lang="ru-RU" sz="16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703 ходатайства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от инвесторов, из них </a:t>
            </a:r>
            <a:r>
              <a:rPr lang="ru-RU" sz="16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525 (75%)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ходатайств одобрено 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и подготовлено 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«дорожных карт» для возможности реализации инвестиционных проектов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Основные причины отказа: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несоответствие 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инвестиционного проекта документам территориального планирования, документам территориального зонирования, документации по планировке территории; </a:t>
            </a:r>
            <a:endParaRPr lang="ru-RU" sz="16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наличие 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на запрашиваемом земельном участке обременений и прав третьих лиц.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7101016" y="590634"/>
            <a:ext cx="4853214" cy="939861"/>
          </a:xfrm>
        </p:spPr>
        <p:txBody>
          <a:bodyPr/>
          <a:lstStyle/>
          <a:p>
            <a:pPr algn="just"/>
            <a:r>
              <a:rPr lang="ru-RU" b="0" dirty="0"/>
              <a:t>По сравнению с 2018 годом рассмотрение ходатайств увеличилось на </a:t>
            </a:r>
            <a:r>
              <a:rPr lang="ru-RU" dirty="0"/>
              <a:t>26%</a:t>
            </a:r>
            <a:r>
              <a:rPr lang="ru-RU" b="0" dirty="0"/>
              <a:t> (558 </a:t>
            </a:r>
            <a:r>
              <a:rPr lang="ru-RU" b="0" dirty="0" smtClean="0"/>
              <a:t>- в </a:t>
            </a:r>
            <a:r>
              <a:rPr lang="ru-RU" b="0" dirty="0"/>
              <a:t>2018 г., 703 </a:t>
            </a:r>
            <a:r>
              <a:rPr lang="ru-RU" b="0" dirty="0" smtClean="0"/>
              <a:t>- в </a:t>
            </a:r>
            <a:r>
              <a:rPr lang="ru-RU" b="0" dirty="0"/>
              <a:t>2019 г.)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E280726-ED14-4153-9E77-83EF0F5705B2}" type="slidenum">
              <a:rPr lang="uk-UA" altLang="ru-RU" smtClean="0"/>
              <a:pPr>
                <a:defRPr/>
              </a:pPr>
              <a:t>15</a:t>
            </a:fld>
            <a:endParaRPr lang="uk-UA" altLang="ru-RU"/>
          </a:p>
        </p:txBody>
      </p:sp>
      <p:graphicFrame>
        <p:nvGraphicFramePr>
          <p:cNvPr id="6" name="Диаграмма 5"/>
          <p:cNvGraphicFramePr/>
          <p:nvPr>
            <p:extLst/>
          </p:nvPr>
        </p:nvGraphicFramePr>
        <p:xfrm>
          <a:off x="204927" y="2858530"/>
          <a:ext cx="4078750" cy="2248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/>
          </p:nvPr>
        </p:nvGraphicFramePr>
        <p:xfrm>
          <a:off x="7233163" y="1567620"/>
          <a:ext cx="4588920" cy="26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64425479"/>
              </p:ext>
            </p:extLst>
          </p:nvPr>
        </p:nvGraphicFramePr>
        <p:xfrm>
          <a:off x="3882885" y="4155031"/>
          <a:ext cx="4173719" cy="2423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17979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D29ECA0-4636-4FDB-AA39-F6618E8CCBB4}" type="slidenum">
              <a:rPr lang="uk-UA" altLang="ru-RU" smtClean="0"/>
              <a:pPr>
                <a:defRPr/>
              </a:pPr>
              <a:t>16</a:t>
            </a:fld>
            <a:endParaRPr lang="uk-UA" altLang="ru-RU"/>
          </a:p>
        </p:txBody>
      </p:sp>
      <p:sp>
        <p:nvSpPr>
          <p:cNvPr id="6" name="TextBox 5"/>
          <p:cNvSpPr txBox="1"/>
          <p:nvPr/>
        </p:nvSpPr>
        <p:spPr>
          <a:xfrm>
            <a:off x="111125" y="96838"/>
            <a:ext cx="11918950" cy="830997"/>
          </a:xfrm>
          <a:prstGeom prst="rect">
            <a:avLst/>
          </a:prstGeom>
          <a:solidFill>
            <a:srgbClr val="C79478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Работа с обманутыми дольщиками, определенными категориями граждан, а также по расселению ветхого и аварийного жилого фонда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125" y="927835"/>
            <a:ext cx="11658600" cy="73866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В 2019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году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министерством был разработан законопроект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(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пункты 4, 41 ,5, 6, 10 статьи 81 Закона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Нижегородской области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от 13 декабря 2005 г.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             №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192-З «О регулировании земельных отношений в Нижегородской области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»),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предусм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атривающий предоставление земельных участков без торгов юридическим лицам: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72850" y="1602426"/>
            <a:ext cx="11911013" cy="34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172851" y="1697801"/>
            <a:ext cx="1143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200" dirty="0" smtClean="0">
                <a:cs typeface="Times New Roman" pitchFamily="18" charset="0"/>
              </a:rPr>
              <a:t>принявшим на себя обязательства по выполнению мероприятий, направленных на завершение строительства и ввод в эксплуатацию объектов незавершенного строительства и исполнение обязательств застройщика перед гражданами, денежные средства которых привлечены для строительства многоквартирных домов и права которых нарушены;</a:t>
            </a:r>
            <a:endParaRPr lang="ru-RU" altLang="ru-RU" sz="1200" dirty="0">
              <a:cs typeface="Times New Roman" pitchFamily="18" charset="0"/>
            </a:endParaRPr>
          </a:p>
        </p:txBody>
      </p:sp>
      <p:sp>
        <p:nvSpPr>
          <p:cNvPr id="10" name="Прямоугольник 7"/>
          <p:cNvSpPr>
            <a:spLocks noChangeArrowheads="1"/>
          </p:cNvSpPr>
          <p:nvPr/>
        </p:nvSpPr>
        <p:spPr bwMode="auto">
          <a:xfrm>
            <a:off x="172850" y="2257121"/>
            <a:ext cx="11430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sz="1200" dirty="0"/>
              <a:t>признанным региональным оператором по строительству стандартного жилья в порядке, установленном Правительством Нижегородской области, при условии продажи не менее 30 процентов жилых помещений от общего количества жилых помещений в объектах, строительство которых будет осуществляться на предоставленном в соответствии с настоящим Законом земельном участке, в собственность Нижегородской области и (или) муниципальную собственность в целях расселения ветхого и (или) аварийного жилого фонда, предоставления детям-сиротам, детям, оставшимся без попечения родителей, лицам из числа детей-сирот и детей, оставшихся без попечения родителей</a:t>
            </a:r>
            <a:r>
              <a:rPr lang="ru-RU" sz="1200" dirty="0" smtClean="0"/>
              <a:t>;</a:t>
            </a:r>
            <a:endParaRPr lang="ru-RU" sz="1200" dirty="0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72850" y="3201380"/>
            <a:ext cx="1143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200" dirty="0" smtClean="0">
                <a:cs typeface="Times New Roman" pitchFamily="18" charset="0"/>
              </a:rPr>
              <a:t>принявшим на себя выполнение обязательств застройщика перед гражданами, денежные средства которых привлечены для строительства многоквартирного дома и права которых нарушены действиями (бездействием) застройщиков, привлекающих денежные средства граждан для строительства многоквартирного дома, путем предоставления в собственность </a:t>
            </a:r>
            <a:r>
              <a:rPr lang="ru-RU" altLang="ru-RU" sz="1200" dirty="0" smtClean="0">
                <a:cs typeface="Times New Roman" pitchFamily="18" charset="0"/>
              </a:rPr>
              <a:t>помещений.</a:t>
            </a:r>
            <a:endParaRPr lang="ru-RU" altLang="ru-RU" sz="1200" dirty="0" smtClean="0">
              <a:cs typeface="Times New Roman" pitchFamily="18" charset="0"/>
            </a:endParaRP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380292" y="3986776"/>
            <a:ext cx="7028954" cy="625359"/>
          </a:xfrm>
          <a:prstGeom prst="downArrowCallout">
            <a:avLst>
              <a:gd name="adj1" fmla="val 14828"/>
              <a:gd name="adj2" fmla="val 17371"/>
              <a:gd name="adj3" fmla="val 25000"/>
              <a:gd name="adj4" fmla="val 461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Направлено на решение задач</a:t>
            </a:r>
            <a:endParaRPr lang="ru-RU" sz="2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6251" y="4643437"/>
            <a:ext cx="6777037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latin typeface="+mn-lt"/>
              </a:rPr>
              <a:t>по завершению строительства объектов недвижимости, созданных с привлечением денежных средств граждан-участников долевого строительства и не введенных в эксплуатацию в установленные </a:t>
            </a:r>
            <a:r>
              <a:rPr lang="ru-RU" sz="1600" dirty="0" smtClean="0">
                <a:latin typeface="+mn-lt"/>
              </a:rPr>
              <a:t>сроки</a:t>
            </a:r>
            <a:endParaRPr lang="ru-RU" sz="1600" dirty="0"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3331" y="5613499"/>
            <a:ext cx="676275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 smtClean="0">
                <a:latin typeface="+mn-lt"/>
              </a:rPr>
              <a:t>по обеспечению </a:t>
            </a:r>
            <a:r>
              <a:rPr lang="ru-RU" sz="1600" dirty="0">
                <a:latin typeface="+mn-lt"/>
              </a:rPr>
              <a:t>жильем детей сирот, детей, оставшихся без попечения </a:t>
            </a:r>
            <a:r>
              <a:rPr lang="ru-RU" sz="1600" dirty="0" smtClean="0">
                <a:latin typeface="+mn-lt"/>
              </a:rPr>
              <a:t>родителей </a:t>
            </a:r>
            <a:endParaRPr lang="ru-RU" sz="1600" dirty="0"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3332" y="6335296"/>
            <a:ext cx="6777037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 smtClean="0">
                <a:latin typeface="+mn-lt"/>
              </a:rPr>
              <a:t>по расселению </a:t>
            </a:r>
            <a:r>
              <a:rPr lang="ru-RU" sz="1600" dirty="0">
                <a:latin typeface="+mn-lt"/>
              </a:rPr>
              <a:t>граждан из ветхого и (или) аварийного жилого фонда</a:t>
            </a:r>
          </a:p>
        </p:txBody>
      </p:sp>
      <p:sp>
        <p:nvSpPr>
          <p:cNvPr id="19" name="Половина рамки 18"/>
          <p:cNvSpPr/>
          <p:nvPr/>
        </p:nvSpPr>
        <p:spPr>
          <a:xfrm>
            <a:off x="493332" y="6335296"/>
            <a:ext cx="168275" cy="214313"/>
          </a:xfrm>
          <a:prstGeom prst="halfFram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оловина рамки 19"/>
          <p:cNvSpPr/>
          <p:nvPr/>
        </p:nvSpPr>
        <p:spPr>
          <a:xfrm>
            <a:off x="506251" y="5613499"/>
            <a:ext cx="168275" cy="214313"/>
          </a:xfrm>
          <a:prstGeom prst="halfFram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оловина рамки 20"/>
          <p:cNvSpPr/>
          <p:nvPr/>
        </p:nvSpPr>
        <p:spPr>
          <a:xfrm>
            <a:off x="512388" y="4648381"/>
            <a:ext cx="168275" cy="214313"/>
          </a:xfrm>
          <a:prstGeom prst="halfFram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2" name="Picture 21" descr="C:\Users\mlp\Desktop\open-book-icl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935" y="3761600"/>
            <a:ext cx="2035534" cy="14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566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D29ECA0-4636-4FDB-AA39-F6618E8CCBB4}" type="slidenum">
              <a:rPr lang="uk-UA" altLang="ru-RU" smtClean="0"/>
              <a:pPr>
                <a:defRPr/>
              </a:pPr>
              <a:t>17</a:t>
            </a:fld>
            <a:endParaRPr lang="uk-UA" altLang="ru-RU"/>
          </a:p>
        </p:txBody>
      </p:sp>
      <p:sp>
        <p:nvSpPr>
          <p:cNvPr id="6" name="TextBox 5"/>
          <p:cNvSpPr txBox="1"/>
          <p:nvPr/>
        </p:nvSpPr>
        <p:spPr>
          <a:xfrm>
            <a:off x="221777" y="151629"/>
            <a:ext cx="11658600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Open Sans"/>
                <a:cs typeface="Times New Roman" pitchFamily="18" charset="0"/>
              </a:rPr>
              <a:t>В целях завершения строительства объектов незавершенного строительства, принадлежащих «обманутым дольщикам» в 2019 году осуществляется: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26218" y="928473"/>
            <a:ext cx="11911013" cy="34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Выноска со стрелкой вниз 9"/>
          <p:cNvSpPr/>
          <p:nvPr/>
        </p:nvSpPr>
        <p:spPr>
          <a:xfrm>
            <a:off x="891407" y="1139687"/>
            <a:ext cx="3570135" cy="1796995"/>
          </a:xfrm>
          <a:prstGeom prst="downArrowCallout">
            <a:avLst>
              <a:gd name="adj1" fmla="val 4646"/>
              <a:gd name="adj2" fmla="val 12168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Завершение строительства объекта незавершенного строительства «Жилой </a:t>
            </a:r>
            <a:r>
              <a:rPr lang="ru-RU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шумозащитный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дом со встроенно-пристроенными помещениями для физкультурно-оздоровительных занятий и офисами (лот 21) и комплектной трансформаторной подстанции по ул. </a:t>
            </a: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Родионова-Деловая 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Нижегородском </a:t>
            </a: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районе                         </a:t>
            </a:r>
            <a:r>
              <a:rPr lang="ru-RU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г.Н.Новгорода</a:t>
            </a: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(2-я очередь, 2-й этап)»</a:t>
            </a: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6817400" y="1138362"/>
            <a:ext cx="3570135" cy="1796995"/>
          </a:xfrm>
          <a:prstGeom prst="downArrowCallout">
            <a:avLst>
              <a:gd name="adj1" fmla="val 4646"/>
              <a:gd name="adj2" fmla="val 12168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Завершение строительства 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объекта </a:t>
            </a: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незавершённого 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строительства «5-7-9-этажного жилого дома </a:t>
            </a: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(№ 10 по 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генплану) с конторскими помещениями и подземной </a:t>
            </a: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автостоянкой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расположенного по </a:t>
            </a: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адресу: </a:t>
            </a:r>
            <a:r>
              <a:rPr lang="ru-RU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г.Н.Новгород</a:t>
            </a: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Нижегородский р-н Казанское шоссе, 12</a:t>
            </a:r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1406" y="2917082"/>
            <a:ext cx="3570135" cy="1015663"/>
          </a:xfrm>
          <a:prstGeom prst="rect">
            <a:avLst/>
          </a:prstGeom>
          <a:solidFill>
            <a:schemeClr val="bg2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  <a:defRPr/>
            </a:pPr>
            <a:r>
              <a:rPr lang="ru-RU" sz="1000" dirty="0" smtClean="0">
                <a:cs typeface="Arial" panose="020B0604020202020204" pitchFamily="34" charset="0"/>
              </a:rPr>
              <a:t>принято положительное решение Совета по земельным и имущественным отношения при Правительстве Нижегородской области о возможности предоставления </a:t>
            </a:r>
            <a:r>
              <a:rPr lang="ru-RU" sz="1000" b="1" dirty="0" smtClean="0">
                <a:cs typeface="Arial" panose="020B0604020202020204" pitchFamily="34" charset="0"/>
              </a:rPr>
              <a:t>«бонусных»</a:t>
            </a:r>
            <a:r>
              <a:rPr lang="ru-RU" sz="1000" dirty="0" smtClean="0">
                <a:cs typeface="Arial" panose="020B0604020202020204" pitchFamily="34" charset="0"/>
              </a:rPr>
              <a:t> земельных участков в отношении                     </a:t>
            </a:r>
            <a:r>
              <a:rPr lang="ru-RU" sz="1000" dirty="0" smtClean="0"/>
              <a:t>ООО </a:t>
            </a:r>
            <a:r>
              <a:rPr lang="ru-RU" sz="1000" dirty="0"/>
              <a:t>«СЗ «Выбор-ННДК»</a:t>
            </a:r>
            <a:endParaRPr lang="ru-RU" sz="1000" dirty="0"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17400" y="2926080"/>
            <a:ext cx="3570135" cy="1015663"/>
          </a:xfrm>
          <a:prstGeom prst="rect">
            <a:avLst/>
          </a:prstGeom>
          <a:solidFill>
            <a:schemeClr val="bg2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  <a:defRPr/>
            </a:pPr>
            <a:r>
              <a:rPr lang="ru-RU" sz="1000" dirty="0">
                <a:cs typeface="Arial" panose="020B0604020202020204" pitchFamily="34" charset="0"/>
              </a:rPr>
              <a:t>п</a:t>
            </a:r>
            <a:r>
              <a:rPr lang="ru-RU" sz="1000" dirty="0" smtClean="0">
                <a:cs typeface="Arial" panose="020B0604020202020204" pitchFamily="34" charset="0"/>
              </a:rPr>
              <a:t>ринято положительное решение Совета по земельным и имущественным отношения при Правительстве Нижегородской области о возможности предоставления </a:t>
            </a:r>
            <a:r>
              <a:rPr lang="ru-RU" sz="1000" b="1" dirty="0" smtClean="0">
                <a:cs typeface="Arial" panose="020B0604020202020204" pitchFamily="34" charset="0"/>
              </a:rPr>
              <a:t>«бонусных» </a:t>
            </a:r>
            <a:r>
              <a:rPr lang="ru-RU" sz="1000" dirty="0" smtClean="0">
                <a:cs typeface="Arial" panose="020B0604020202020204" pitchFamily="34" charset="0"/>
              </a:rPr>
              <a:t>земельных </a:t>
            </a:r>
            <a:r>
              <a:rPr lang="ru-RU" sz="1000" dirty="0">
                <a:cs typeface="Arial" panose="020B0604020202020204" pitchFamily="34" charset="0"/>
              </a:rPr>
              <a:t>участков в </a:t>
            </a:r>
            <a:r>
              <a:rPr lang="ru-RU" sz="1000" dirty="0" smtClean="0">
                <a:cs typeface="Arial" panose="020B0604020202020204" pitchFamily="34" charset="0"/>
              </a:rPr>
              <a:t>отношении</a:t>
            </a:r>
            <a:r>
              <a:rPr lang="ru-RU" sz="1000" dirty="0" smtClean="0"/>
              <a:t> </a:t>
            </a:r>
            <a:r>
              <a:rPr lang="ru-RU" sz="1000" dirty="0"/>
              <a:t>АО «СЗ НО «Дирекция по строительству</a:t>
            </a:r>
            <a:r>
              <a:rPr lang="ru-RU" sz="1000" dirty="0" smtClean="0"/>
              <a:t>»</a:t>
            </a:r>
            <a:endParaRPr lang="ru-RU" sz="1000" dirty="0">
              <a:cs typeface="Arial" panose="020B0604020202020204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2521581" y="3787854"/>
            <a:ext cx="338790" cy="443727"/>
          </a:xfrm>
          <a:prstGeom prst="downArrow">
            <a:avLst>
              <a:gd name="adj1" fmla="val 35918"/>
              <a:gd name="adj2" fmla="val 78164"/>
            </a:avLst>
          </a:prstGeom>
          <a:solidFill>
            <a:srgbClr val="CA9A80"/>
          </a:solidFill>
          <a:ln>
            <a:solidFill>
              <a:srgbClr val="C79478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905908" y="4231581"/>
            <a:ext cx="3570135" cy="707886"/>
          </a:xfrm>
          <a:prstGeom prst="rect">
            <a:avLst/>
          </a:prstGeom>
          <a:solidFill>
            <a:schemeClr val="bg2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  <a:defRPr/>
            </a:pPr>
            <a:r>
              <a:rPr lang="ru-RU" sz="1000" dirty="0" smtClean="0">
                <a:cs typeface="Arial" panose="020B0604020202020204" pitchFamily="34" charset="0"/>
              </a:rPr>
              <a:t>принято распоряжение Губернатора Нижегородской области, и заключено три договора аренды </a:t>
            </a:r>
            <a:r>
              <a:rPr lang="ru-RU" sz="1000" b="1" dirty="0" smtClean="0">
                <a:cs typeface="Arial" panose="020B0604020202020204" pitchFamily="34" charset="0"/>
              </a:rPr>
              <a:t>«бонусных» </a:t>
            </a:r>
            <a:r>
              <a:rPr lang="ru-RU" sz="1000" dirty="0" smtClean="0">
                <a:cs typeface="Arial" panose="020B0604020202020204" pitchFamily="34" charset="0"/>
              </a:rPr>
              <a:t>земельных участков </a:t>
            </a:r>
            <a:r>
              <a:rPr lang="ru-RU" sz="1000" dirty="0"/>
              <a:t>для жилищного </a:t>
            </a:r>
            <a:r>
              <a:rPr lang="ru-RU" sz="1000" dirty="0" smtClean="0"/>
              <a:t>строительства по </a:t>
            </a:r>
            <a:r>
              <a:rPr lang="ru-RU" sz="1000" dirty="0" err="1" smtClean="0"/>
              <a:t>ул.Александра</a:t>
            </a:r>
            <a:r>
              <a:rPr lang="ru-RU" sz="1000" dirty="0" smtClean="0"/>
              <a:t> Хохлова</a:t>
            </a:r>
            <a:endParaRPr lang="ru-RU" sz="1000" dirty="0"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5907" y="5364478"/>
            <a:ext cx="3570135" cy="738664"/>
          </a:xfrm>
          <a:prstGeom prst="rect">
            <a:avLst/>
          </a:prstGeom>
          <a:solidFill>
            <a:schemeClr val="bg2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  <a:defRPr/>
            </a:pPr>
            <a:r>
              <a:rPr lang="ru-RU" sz="1000" dirty="0">
                <a:cs typeface="Arial" panose="020B0604020202020204" pitchFamily="34" charset="0"/>
              </a:rPr>
              <a:t>у</a:t>
            </a:r>
            <a:r>
              <a:rPr lang="ru-RU" sz="1000" dirty="0" smtClean="0">
                <a:cs typeface="Arial" panose="020B0604020202020204" pitchFamily="34" charset="0"/>
              </a:rPr>
              <a:t>становлен льготный размер арендной платы </a:t>
            </a:r>
            <a:br>
              <a:rPr lang="ru-RU" sz="1000" dirty="0" smtClean="0">
                <a:cs typeface="Arial" panose="020B0604020202020204" pitchFamily="34" charset="0"/>
              </a:rPr>
            </a:br>
            <a:r>
              <a:rPr lang="ru-RU" sz="1000" dirty="0" smtClean="0">
                <a:cs typeface="Arial" panose="020B0604020202020204" pitchFamily="34" charset="0"/>
              </a:rPr>
              <a:t>равный </a:t>
            </a:r>
            <a:r>
              <a:rPr lang="ru-RU" sz="1200" b="1" dirty="0" smtClean="0">
                <a:cs typeface="Arial" panose="020B0604020202020204" pitchFamily="34" charset="0"/>
              </a:rPr>
              <a:t>1 рублю </a:t>
            </a:r>
            <a:r>
              <a:rPr lang="ru-RU" sz="1000" dirty="0" smtClean="0">
                <a:cs typeface="Arial" panose="020B0604020202020204" pitchFamily="34" charset="0"/>
              </a:rPr>
              <a:t>за </a:t>
            </a:r>
            <a:r>
              <a:rPr lang="ru-RU" sz="1000" b="1" dirty="0" smtClean="0">
                <a:cs typeface="Arial" panose="020B0604020202020204" pitchFamily="34" charset="0"/>
              </a:rPr>
              <a:t>«бонусные» </a:t>
            </a:r>
            <a:r>
              <a:rPr lang="ru-RU" sz="1000" dirty="0">
                <a:cs typeface="Arial" panose="020B0604020202020204" pitchFamily="34" charset="0"/>
              </a:rPr>
              <a:t>земельные  </a:t>
            </a:r>
            <a:r>
              <a:rPr lang="ru-RU" sz="1000" dirty="0" smtClean="0">
                <a:cs typeface="Arial" panose="020B0604020202020204" pitchFamily="34" charset="0"/>
              </a:rPr>
              <a:t>участки для </a:t>
            </a:r>
            <a:r>
              <a:rPr lang="ru-RU" sz="1000" dirty="0">
                <a:cs typeface="Arial" panose="020B0604020202020204" pitchFamily="34" charset="0"/>
              </a:rPr>
              <a:t>жилищного строительства по </a:t>
            </a:r>
            <a:r>
              <a:rPr lang="ru-RU" sz="1000" dirty="0" smtClean="0">
                <a:cs typeface="Arial" panose="020B0604020202020204" pitchFamily="34" charset="0"/>
              </a:rPr>
              <a:t>                   ул</a:t>
            </a:r>
            <a:r>
              <a:rPr lang="ru-RU" sz="1000" dirty="0">
                <a:cs typeface="Arial" panose="020B0604020202020204" pitchFamily="34" charset="0"/>
              </a:rPr>
              <a:t>. Александра </a:t>
            </a:r>
            <a:r>
              <a:rPr lang="ru-RU" sz="1000" dirty="0" smtClean="0">
                <a:cs typeface="Arial" panose="020B0604020202020204" pitchFamily="34" charset="0"/>
              </a:rPr>
              <a:t>Хохлова</a:t>
            </a:r>
            <a:endParaRPr lang="ru-RU" sz="1000" dirty="0">
              <a:cs typeface="Arial" panose="020B0604020202020204" pitchFamily="34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 rot="10800000">
            <a:off x="2534367" y="4920751"/>
            <a:ext cx="338790" cy="443727"/>
          </a:xfrm>
          <a:prstGeom prst="downArrow">
            <a:avLst>
              <a:gd name="adj1" fmla="val 35918"/>
              <a:gd name="adj2" fmla="val 781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Users\makarova\Documents\Downloads\image_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41" y="3941742"/>
            <a:ext cx="2541145" cy="229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230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45953" y="1167528"/>
            <a:ext cx="2492664" cy="6532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Полномочия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293" name="Номер слайда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0C9E069-5E2A-4F32-9AD2-2F465B842CFB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uk-UA" altLang="ru-RU" sz="1600" dirty="0" smtClean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8661" y="1882724"/>
            <a:ext cx="2926273" cy="1600438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+mn-lt"/>
              </a:rPr>
              <a:t>принят </a:t>
            </a:r>
            <a:r>
              <a:rPr lang="ru-RU" sz="1400" dirty="0" smtClean="0">
                <a:latin typeface="+mn-lt"/>
              </a:rPr>
              <a:t>закон, разработанный министерством, </a:t>
            </a:r>
            <a:r>
              <a:rPr lang="ru-RU" sz="1400" dirty="0">
                <a:latin typeface="+mn-lt"/>
              </a:rPr>
              <a:t>по которому все полномочия по комплексному развитию территорий сосредоточены у Правительства Нижегородской области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19060" y="1892571"/>
            <a:ext cx="4031311" cy="466281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ru-RU" sz="1100" dirty="0" smtClean="0">
                <a:latin typeface="+mn-lt"/>
              </a:rPr>
              <a:t>принят закон, разработанный министерством, </a:t>
            </a:r>
            <a:r>
              <a:rPr lang="ru-RU" sz="1100" dirty="0">
                <a:latin typeface="+mn-lt"/>
              </a:rPr>
              <a:t>согласно которому появилась возможность  предоставлять земельные участки без торгов лицам, заключившим договоры КРТ в случае, если они принимают на себя выполнение обязательства по строительству (реконструкции) объектов инженерной, социальной, транспортной </a:t>
            </a:r>
            <a:r>
              <a:rPr lang="ru-RU" sz="1100" dirty="0" smtClean="0">
                <a:latin typeface="+mn-lt"/>
              </a:rPr>
              <a:t>инфраструктуры;</a:t>
            </a:r>
            <a:endParaRPr lang="ru-RU" sz="1100" dirty="0">
              <a:latin typeface="+mn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+mn-lt"/>
              </a:rPr>
              <a:t>принят закон, разработанный </a:t>
            </a:r>
            <a:r>
              <a:rPr lang="ru-RU" sz="1100" dirty="0" smtClean="0">
                <a:latin typeface="+mn-lt"/>
              </a:rPr>
              <a:t>министерством, согласно которому возможно предоставлять в аренду без торгов земельные участки юридическим лицам, заключившим договоры КРТ, принявшим на себя обязательства по сохранению объектов культурного наследия, реконструкции исторически ценных градоформирующих объектов, по расселению и (или) сносу ветхого или аварийного жилья, включая объекты индивидуального жилищного </a:t>
            </a:r>
            <a:r>
              <a:rPr lang="ru-RU" sz="1100" dirty="0" smtClean="0">
                <a:latin typeface="+mn-lt"/>
              </a:rPr>
              <a:t>строительства;</a:t>
            </a:r>
            <a:endParaRPr lang="ru-RU" sz="1100" dirty="0" smtClean="0">
              <a:latin typeface="+mn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+mn-lt"/>
              </a:rPr>
              <a:t>министерством </a:t>
            </a:r>
            <a:r>
              <a:rPr lang="ru-RU" sz="1100" dirty="0" smtClean="0">
                <a:latin typeface="+mn-lt"/>
              </a:rPr>
              <a:t>разрабатывается постановление, </a:t>
            </a:r>
            <a:r>
              <a:rPr lang="ru-RU" sz="1100" dirty="0" smtClean="0">
                <a:latin typeface="+mn-lt"/>
              </a:rPr>
              <a:t>в соответствии с которым устанавливается льготный размер арендной платы – 1 </a:t>
            </a:r>
            <a:r>
              <a:rPr lang="ru-RU" sz="1100" dirty="0">
                <a:latin typeface="+mn-lt"/>
              </a:rPr>
              <a:t>рубль, при  предоставлении  </a:t>
            </a:r>
            <a:r>
              <a:rPr lang="ru-RU" sz="1100" dirty="0" smtClean="0">
                <a:latin typeface="+mn-lt"/>
              </a:rPr>
              <a:t>з/у в  </a:t>
            </a:r>
            <a:r>
              <a:rPr lang="ru-RU" sz="1100" dirty="0">
                <a:latin typeface="+mn-lt"/>
              </a:rPr>
              <a:t>аренду  на  территориях, в границах </a:t>
            </a:r>
            <a:r>
              <a:rPr lang="ru-RU" sz="1100" dirty="0" smtClean="0">
                <a:latin typeface="+mn-lt"/>
              </a:rPr>
              <a:t>которых предусматривается  </a:t>
            </a:r>
            <a:r>
              <a:rPr lang="ru-RU" sz="1100" dirty="0">
                <a:latin typeface="+mn-lt"/>
              </a:rPr>
              <a:t>деятельность  </a:t>
            </a:r>
            <a:r>
              <a:rPr lang="ru-RU" sz="1100" dirty="0" smtClean="0">
                <a:latin typeface="+mn-lt"/>
              </a:rPr>
              <a:t>КРТ,  а также проходит стадию окончательного согласования проект постановления, предусматривающий </a:t>
            </a:r>
            <a:r>
              <a:rPr lang="ru-RU" sz="1100" dirty="0">
                <a:solidFill>
                  <a:srgbClr val="000000"/>
                </a:solidFill>
                <a:latin typeface="Calibri"/>
              </a:rPr>
              <a:t>льготный размер арендной платы – 1 рубль </a:t>
            </a:r>
            <a:r>
              <a:rPr lang="ru-RU" sz="1100" dirty="0" smtClean="0">
                <a:solidFill>
                  <a:srgbClr val="000000"/>
                </a:solidFill>
                <a:latin typeface="Calibri"/>
              </a:rPr>
              <a:t>за </a:t>
            </a:r>
            <a:r>
              <a:rPr lang="ru-RU" sz="1100" dirty="0" smtClean="0">
                <a:latin typeface="+mn-lt"/>
              </a:rPr>
              <a:t>свободные  з/у  в  </a:t>
            </a:r>
            <a:r>
              <a:rPr lang="ru-RU" sz="1100" dirty="0">
                <a:latin typeface="+mn-lt"/>
              </a:rPr>
              <a:t>целях реализации </a:t>
            </a:r>
            <a:r>
              <a:rPr lang="ru-RU" sz="1100" dirty="0" smtClean="0">
                <a:latin typeface="+mn-lt"/>
              </a:rPr>
              <a:t>масштабных</a:t>
            </a:r>
            <a:r>
              <a:rPr lang="ru-RU" sz="1100" dirty="0">
                <a:latin typeface="+mn-lt"/>
              </a:rPr>
              <a:t> </a:t>
            </a:r>
            <a:r>
              <a:rPr lang="ru-RU" sz="1100" dirty="0" smtClean="0">
                <a:latin typeface="+mn-lt"/>
              </a:rPr>
              <a:t>инвестиционных  проектов, </a:t>
            </a:r>
            <a:r>
              <a:rPr lang="ru-RU" sz="1100" dirty="0">
                <a:latin typeface="+mn-lt"/>
              </a:rPr>
              <a:t>указанных </a:t>
            </a:r>
            <a:r>
              <a:rPr lang="ru-RU" sz="1100" dirty="0" smtClean="0">
                <a:latin typeface="+mn-lt"/>
              </a:rPr>
              <a:t> в пункте  8 </a:t>
            </a:r>
            <a:r>
              <a:rPr lang="ru-RU" sz="1100" dirty="0">
                <a:latin typeface="+mn-lt"/>
              </a:rPr>
              <a:t>статьи 8</a:t>
            </a:r>
            <a:r>
              <a:rPr lang="ru-RU" sz="1100" baseline="30000" dirty="0">
                <a:latin typeface="+mn-lt"/>
              </a:rPr>
              <a:t>1</a:t>
            </a:r>
            <a:r>
              <a:rPr lang="ru-RU" sz="1100" dirty="0">
                <a:latin typeface="+mn-lt"/>
              </a:rPr>
              <a:t> Закона НО от 13 декабря 2005 г. № </a:t>
            </a:r>
            <a:r>
              <a:rPr lang="ru-RU" sz="1100" dirty="0" smtClean="0">
                <a:latin typeface="+mn-lt"/>
              </a:rPr>
              <a:t>192-З.</a:t>
            </a:r>
            <a:endParaRPr lang="ru-RU" sz="1100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55834" y="1892571"/>
            <a:ext cx="3433763" cy="313932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+mn-lt"/>
              </a:rPr>
              <a:t>принято 2 решения Совета по земельным и имущественным отношениям, которыми одобрено комплексное устойчивое развитие территории улицы </a:t>
            </a:r>
            <a:r>
              <a:rPr lang="ru-RU" sz="1100" dirty="0" smtClean="0">
                <a:latin typeface="+mn-lt"/>
              </a:rPr>
              <a:t>Черниговская;  </a:t>
            </a:r>
            <a:endParaRPr lang="ru-RU" sz="1100" dirty="0">
              <a:latin typeface="+mn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ru-RU" sz="1100" dirty="0" smtClean="0">
                <a:latin typeface="+mn-lt"/>
              </a:rPr>
              <a:t>проведены </a:t>
            </a:r>
            <a:r>
              <a:rPr lang="ru-RU" sz="1100" dirty="0">
                <a:latin typeface="+mn-lt"/>
              </a:rPr>
              <a:t>совещания с инвесторами и заинтересованными органами власти, по результатам которых проводятся </a:t>
            </a:r>
            <a:r>
              <a:rPr lang="ru-RU" sz="1100" dirty="0" smtClean="0">
                <a:latin typeface="+mn-lt"/>
              </a:rPr>
              <a:t>мероприятия: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ru-RU" sz="1100" dirty="0" smtClean="0">
                <a:latin typeface="+mn-lt"/>
              </a:rPr>
              <a:t>по </a:t>
            </a:r>
            <a:r>
              <a:rPr lang="ru-RU" sz="1100" dirty="0">
                <a:latin typeface="+mn-lt"/>
              </a:rPr>
              <a:t>градостроительному зонированию, 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ru-RU" sz="1100" dirty="0" smtClean="0">
                <a:latin typeface="+mn-lt"/>
              </a:rPr>
              <a:t>определению </a:t>
            </a:r>
            <a:r>
              <a:rPr lang="ru-RU" sz="1100" dirty="0">
                <a:latin typeface="+mn-lt"/>
              </a:rPr>
              <a:t>и достижению возможности технического присоединения к сетям </a:t>
            </a:r>
            <a:r>
              <a:rPr lang="ru-RU" sz="1100" dirty="0" err="1">
                <a:latin typeface="+mn-lt"/>
              </a:rPr>
              <a:t>ресурсоснабжения</a:t>
            </a:r>
            <a:r>
              <a:rPr lang="ru-RU" sz="1100" dirty="0">
                <a:latin typeface="+mn-lt"/>
              </a:rPr>
              <a:t>, 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ru-RU" sz="1100" dirty="0" smtClean="0">
                <a:latin typeface="+mn-lt"/>
              </a:rPr>
              <a:t> </a:t>
            </a:r>
            <a:r>
              <a:rPr lang="ru-RU" sz="1100" dirty="0" smtClean="0">
                <a:latin typeface="+mn-lt"/>
              </a:rPr>
              <a:t>определены </a:t>
            </a:r>
            <a:r>
              <a:rPr lang="ru-RU" sz="1100" dirty="0">
                <a:latin typeface="+mn-lt"/>
              </a:rPr>
              <a:t>мероприятия по восстановлению объектов культурного наследия на рассматриваемой территории,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ru-RU" sz="1100" dirty="0" smtClean="0">
                <a:latin typeface="+mn-lt"/>
              </a:rPr>
              <a:t>с </a:t>
            </a:r>
            <a:r>
              <a:rPr lang="ru-RU" sz="1100" dirty="0">
                <a:latin typeface="+mn-lt"/>
              </a:rPr>
              <a:t>органом местного самоуправления ведется работа по консолидации </a:t>
            </a:r>
            <a:r>
              <a:rPr lang="ru-RU" sz="1100" dirty="0" smtClean="0">
                <a:latin typeface="+mn-lt"/>
              </a:rPr>
              <a:t>имущества с целью обеспечения единой политики вовлечения его в </a:t>
            </a:r>
            <a:r>
              <a:rPr lang="ru-RU" sz="1100" dirty="0" smtClean="0">
                <a:latin typeface="+mn-lt"/>
              </a:rPr>
              <a:t>оборот</a:t>
            </a:r>
            <a:endParaRPr lang="ru-RU" sz="1100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1125" y="96838"/>
            <a:ext cx="11918950" cy="461962"/>
          </a:xfrm>
          <a:prstGeom prst="rect">
            <a:avLst/>
          </a:prstGeom>
          <a:solidFill>
            <a:srgbClr val="C79478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РАЗВИТИЕ НОВЫХ МЕХАНИЗМОВ В СТРОИТЕЛЬСТВЕ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111126" y="582752"/>
            <a:ext cx="1121948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В 2019 году министерство сформировало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правовую, организационную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и инвестиционную основы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заключения соглашений </a:t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о  комплексном развитии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территорий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11125" y="1100539"/>
            <a:ext cx="11657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3" descr="C:\Users\mlp\Desktop\normal-light-bulb-with-plant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" y="3545146"/>
            <a:ext cx="1256054" cy="151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Текст 3"/>
          <p:cNvSpPr>
            <a:spLocks noGrp="1"/>
          </p:cNvSpPr>
          <p:nvPr>
            <p:ph type="body" sz="quarter" idx="13"/>
          </p:nvPr>
        </p:nvSpPr>
        <p:spPr>
          <a:xfrm>
            <a:off x="229937" y="5062214"/>
            <a:ext cx="3105712" cy="14253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ru-RU" altLang="ru-RU" dirty="0">
                <a:cs typeface="Times New Roman" pitchFamily="18" charset="0"/>
              </a:rPr>
              <a:t>В 2020 году в планах выйти н</a:t>
            </a:r>
            <a:r>
              <a:rPr lang="ru-RU" altLang="ru-RU" dirty="0" smtClean="0">
                <a:cs typeface="Times New Roman" pitchFamily="18" charset="0"/>
              </a:rPr>
              <a:t>а заключение </a:t>
            </a:r>
            <a:r>
              <a:rPr lang="ru-RU" altLang="ru-RU" dirty="0">
                <a:cs typeface="Times New Roman" pitchFamily="18" charset="0"/>
              </a:rPr>
              <a:t>договоров о комплексном развитии территории. </a:t>
            </a:r>
            <a:endParaRPr lang="ru-RU" altLang="ru-RU" dirty="0" smtClean="0"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026383" y="1167528"/>
            <a:ext cx="2492664" cy="6532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Результаты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188383" y="1167528"/>
            <a:ext cx="2492664" cy="6532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Меры поддержки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и стимулирования КРТ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1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Номер слайда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B168CA7-6676-4675-9462-75881C3339E9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uk-UA" altLang="ru-RU" sz="1600" smtClean="0">
              <a:solidFill>
                <a:schemeClr val="accent1"/>
              </a:solidFill>
            </a:endParaRPr>
          </a:p>
        </p:txBody>
      </p:sp>
      <p:sp>
        <p:nvSpPr>
          <p:cNvPr id="11269" name="Прямоугольник 2"/>
          <p:cNvSpPr>
            <a:spLocks noChangeArrowheads="1"/>
          </p:cNvSpPr>
          <p:nvPr/>
        </p:nvSpPr>
        <p:spPr bwMode="auto">
          <a:xfrm>
            <a:off x="1411201" y="1238881"/>
            <a:ext cx="91853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C00000"/>
                </a:solidFill>
              </a:rPr>
              <a:t>ЦЕЛИ:</a:t>
            </a:r>
            <a:endParaRPr lang="ru-RU" altLang="ru-RU" sz="2000" dirty="0">
              <a:solidFill>
                <a:srgbClr val="C00000"/>
              </a:solidFill>
            </a:endParaRPr>
          </a:p>
        </p:txBody>
      </p:sp>
      <p:sp>
        <p:nvSpPr>
          <p:cNvPr id="11271" name="Прямоугольник 5"/>
          <p:cNvSpPr>
            <a:spLocks noChangeArrowheads="1"/>
          </p:cNvSpPr>
          <p:nvPr/>
        </p:nvSpPr>
        <p:spPr bwMode="auto">
          <a:xfrm>
            <a:off x="2928017" y="1536299"/>
            <a:ext cx="54416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400" dirty="0" smtClean="0"/>
              <a:t>создать условия, чтобы новые проекты, соседствующие с ОКН могли создавать эффект исторической среды </a:t>
            </a:r>
            <a:endParaRPr lang="ru-RU" altLang="ru-RU" sz="1400" dirty="0">
              <a:latin typeface="Arial" pitchFamily="34" charset="0"/>
            </a:endParaRPr>
          </a:p>
        </p:txBody>
      </p:sp>
      <p:sp>
        <p:nvSpPr>
          <p:cNvPr id="11278" name="Прямоугольник 9"/>
          <p:cNvSpPr>
            <a:spLocks noChangeArrowheads="1"/>
          </p:cNvSpPr>
          <p:nvPr/>
        </p:nvSpPr>
        <p:spPr bwMode="auto">
          <a:xfrm>
            <a:off x="2928018" y="2013415"/>
            <a:ext cx="55404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dirty="0"/>
              <a:t>с</a:t>
            </a:r>
            <a:r>
              <a:rPr lang="ru-RU" sz="1400" dirty="0" smtClean="0"/>
              <a:t>оздать условия, чтобы владение ОКН, ВОКН, ЦОГС, с учетом доступности их содержания, было не обременительным и выгодным</a:t>
            </a:r>
            <a:endParaRPr lang="ru-RU" sz="1400" dirty="0"/>
          </a:p>
        </p:txBody>
      </p:sp>
      <p:sp>
        <p:nvSpPr>
          <p:cNvPr id="42" name="Прямоугольник 4"/>
          <p:cNvSpPr>
            <a:spLocks noChangeArrowheads="1"/>
          </p:cNvSpPr>
          <p:nvPr/>
        </p:nvSpPr>
        <p:spPr bwMode="auto">
          <a:xfrm>
            <a:off x="2928017" y="1031242"/>
            <a:ext cx="5374999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None/>
            </a:pPr>
            <a:r>
              <a:rPr lang="ru-RU" sz="1400" dirty="0"/>
              <a:t>с</a:t>
            </a:r>
            <a:r>
              <a:rPr lang="ru-RU" sz="1400" dirty="0" smtClean="0"/>
              <a:t>оздать мотивацию к преобразованию заброшенных ОКН, ВОКН и ЦОГС, вносящих </a:t>
            </a:r>
            <a:r>
              <a:rPr lang="ru-RU" sz="1400" dirty="0"/>
              <a:t>диссонанс в облик города</a:t>
            </a:r>
            <a:endParaRPr lang="ru-RU" sz="1400" b="1" dirty="0"/>
          </a:p>
        </p:txBody>
      </p:sp>
      <p:sp>
        <p:nvSpPr>
          <p:cNvPr id="47" name="Нашивка 46"/>
          <p:cNvSpPr/>
          <p:nvPr/>
        </p:nvSpPr>
        <p:spPr>
          <a:xfrm>
            <a:off x="2620293" y="1172772"/>
            <a:ext cx="257175" cy="184150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49" name="Нашивка 48"/>
          <p:cNvSpPr/>
          <p:nvPr/>
        </p:nvSpPr>
        <p:spPr>
          <a:xfrm>
            <a:off x="2614895" y="1640881"/>
            <a:ext cx="257175" cy="184150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61" name="Нашивка 60"/>
          <p:cNvSpPr/>
          <p:nvPr/>
        </p:nvSpPr>
        <p:spPr>
          <a:xfrm>
            <a:off x="2606560" y="2148986"/>
            <a:ext cx="257175" cy="184150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411201" y="2524654"/>
            <a:ext cx="4540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latin typeface="+mn-lt"/>
              </a:rPr>
              <a:t>Приняты меры, предусматривающие: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1" name="Нашивка 70"/>
          <p:cNvSpPr/>
          <p:nvPr/>
        </p:nvSpPr>
        <p:spPr>
          <a:xfrm>
            <a:off x="298608" y="3964090"/>
            <a:ext cx="236537" cy="174625"/>
          </a:xfrm>
          <a:prstGeom prst="chevron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72" name="Нашивка 71"/>
          <p:cNvSpPr/>
          <p:nvPr/>
        </p:nvSpPr>
        <p:spPr>
          <a:xfrm>
            <a:off x="298608" y="3436493"/>
            <a:ext cx="236537" cy="197539"/>
          </a:xfrm>
          <a:prstGeom prst="chevron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73" name="Нашивка 72"/>
          <p:cNvSpPr/>
          <p:nvPr/>
        </p:nvSpPr>
        <p:spPr>
          <a:xfrm>
            <a:off x="298609" y="2974380"/>
            <a:ext cx="236537" cy="174625"/>
          </a:xfrm>
          <a:prstGeom prst="chevron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21107" y="2853176"/>
            <a:ext cx="98420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/>
              <a:t>за восстановление юридическим лицом объектов культурного наследия, предоставление в качестве компенсационной меры земельного участка для строительства без торгов </a:t>
            </a:r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</a:rPr>
              <a:t>(пункт 9 статьи 8</a:t>
            </a:r>
            <a:r>
              <a:rPr lang="ru-RU" sz="1000" baseline="30000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</a:rPr>
              <a:t> Закона НО от 13 декабря 2005 г. № 192-З</a:t>
            </a:r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</a:rPr>
              <a:t>);</a:t>
            </a:r>
            <a:endParaRPr lang="ru-RU" sz="1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35145" y="3266831"/>
            <a:ext cx="98862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/>
              <a:t>предоставление земельного участка без торгов юридическому лицу, который будет строить объект, ограниченный по этажности и компактности строительства в зоне с особыми условиями использования территории, установленной в целях обеспечения сохранности объектов культурного наследия  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</a:rPr>
              <a:t>(пункт </a:t>
            </a:r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</a:rPr>
              <a:t>11 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</a:rPr>
              <a:t>статьи 8</a:t>
            </a:r>
            <a:r>
              <a:rPr lang="ru-RU" sz="1000" baseline="30000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</a:rPr>
              <a:t> Закона Закон НО от 13 декабря 2005 г. № 192-З</a:t>
            </a:r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</a:rPr>
              <a:t>);</a:t>
            </a:r>
            <a:endParaRPr lang="ru-RU" sz="1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21106" y="4252563"/>
            <a:ext cx="98420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000" dirty="0"/>
              <a:t>ОКН, принадлежащие юридическим лицам освобождаются от налога на имущество, при этом: </a:t>
            </a:r>
          </a:p>
          <a:p>
            <a:pPr algn="just"/>
            <a:r>
              <a:rPr lang="ru-RU" sz="1000" dirty="0"/>
              <a:t>ОКН федерального значения не признаются объектами налогообложения 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</a:rPr>
              <a:t>подпункт 3 пункта 4 статьи 374 Налогового кодекса Российской Федерации)</a:t>
            </a:r>
            <a:endParaRPr lang="ru-RU" sz="10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1000" dirty="0"/>
              <a:t>ОКН регионального и местного значения, освобождаются от налогообложения 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</a:rPr>
              <a:t>пункт 8 статьи 2</a:t>
            </a:r>
            <a:r>
              <a:rPr lang="ru-RU" sz="1000" baseline="30000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</a:rPr>
              <a:t>Закона НО от </a:t>
            </a:r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</a:rPr>
              <a:t>27 ноября 2003 г. 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</a:rPr>
              <a:t>№ 109-З «О налоге на имущество организаций</a:t>
            </a:r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</a:rPr>
              <a:t>»);</a:t>
            </a:r>
            <a:endParaRPr lang="ru-RU" sz="1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8" name="Picture 3" descr="C:\Users\mlp\Desktop\normal-light-bulb-with-plant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0" y="1302752"/>
            <a:ext cx="1140271" cy="1521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70930" y="133083"/>
            <a:ext cx="11667805" cy="830997"/>
          </a:xfrm>
          <a:prstGeom prst="rect">
            <a:avLst/>
          </a:prstGeom>
          <a:solidFill>
            <a:srgbClr val="C79478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Мероприятия, направленные на поддержку проекта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редевелопмента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исторических территорий с целью подготовки г. Нижнего Новгорода к празднованию 800-летия и сохранению ОКН на территории Нижегородской области, проводимые министерством имущественных и земельных отношений Нижегородской области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1106" y="3814066"/>
            <a:ext cx="98420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установление льготной годовой арендной </a:t>
            </a:r>
            <a:r>
              <a:rPr lang="ru-RU" sz="1000" dirty="0"/>
              <a:t>платы </a:t>
            </a:r>
            <a:r>
              <a:rPr lang="ru-RU" sz="1000" dirty="0" smtClean="0"/>
              <a:t>в размере </a:t>
            </a:r>
            <a:r>
              <a:rPr lang="ru-RU" sz="1000" b="1" dirty="0"/>
              <a:t>1 </a:t>
            </a:r>
            <a:r>
              <a:rPr lang="ru-RU" sz="1000" b="1" dirty="0" smtClean="0"/>
              <a:t>рубль </a:t>
            </a:r>
            <a:r>
              <a:rPr lang="ru-RU" sz="1000" dirty="0" smtClean="0"/>
              <a:t>за з/у, на котором </a:t>
            </a:r>
            <a:r>
              <a:rPr lang="ru-RU" sz="1000" dirty="0"/>
              <a:t>расположены ОКН, ВОКН, ЦОГС, </a:t>
            </a:r>
            <a:r>
              <a:rPr lang="ru-RU" sz="1000" dirty="0" smtClean="0"/>
              <a:t>а также за бонусный з/у</a:t>
            </a:r>
            <a:r>
              <a:rPr lang="ru-RU" sz="1000" b="1" dirty="0" smtClean="0"/>
              <a:t> </a:t>
            </a:r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</a:rPr>
              <a:t>(подпункты «б», «г», «и» пункта 6</a:t>
            </a:r>
            <a:r>
              <a:rPr lang="ru-RU" sz="1000" baseline="30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</a:rPr>
              <a:t> постановления 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</a:rPr>
              <a:t>Правительства НО  от 4 мая 2016 г. №</a:t>
            </a:r>
            <a:r>
              <a:rPr lang="en-US" sz="1000" dirty="0">
                <a:solidFill>
                  <a:schemeClr val="accent2">
                    <a:lumMod val="50000"/>
                  </a:schemeClr>
                </a:solidFill>
              </a:rPr>
              <a:t> 247 </a:t>
            </a:r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</a:rPr>
              <a:t>(с учетом проекта постановления в отношении подпунктов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</a:rPr>
              <a:t> «б», </a:t>
            </a:r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</a:rPr>
              <a:t>»));</a:t>
            </a:r>
            <a:endParaRPr lang="en-US" sz="1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284569" y="6144153"/>
            <a:ext cx="236537" cy="174625"/>
          </a:xfrm>
          <a:prstGeom prst="chevron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>
            <a:off x="292389" y="5265825"/>
            <a:ext cx="236537" cy="174625"/>
          </a:xfrm>
          <a:prstGeom prst="chevron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292389" y="4397106"/>
            <a:ext cx="236537" cy="174625"/>
          </a:xfrm>
          <a:prstGeom prst="chevron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8926" y="4954445"/>
            <a:ext cx="80150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000" dirty="0"/>
              <a:t>ОКН, принадлежащие физическим лицам признаются объектами налогообложения, при этом: </a:t>
            </a:r>
          </a:p>
          <a:p>
            <a:pPr algn="just"/>
            <a:r>
              <a:rPr lang="ru-RU" sz="1000" dirty="0"/>
              <a:t>налоговая ставка устанавливается в зависимости от вида объекта  недвижимости  в размере 0,1%;  0,5%; 2%  от кадастровой стоимости (</a:t>
            </a:r>
            <a:r>
              <a:rPr lang="ru-RU" sz="1000" dirty="0" smtClean="0"/>
              <a:t>статья </a:t>
            </a:r>
            <a:r>
              <a:rPr lang="ru-RU" sz="1000" dirty="0"/>
              <a:t>406 Налогового кодекса Российской Федерации</a:t>
            </a:r>
            <a:r>
              <a:rPr lang="ru-RU" sz="1000" dirty="0" smtClean="0"/>
              <a:t>) </a:t>
            </a:r>
            <a:r>
              <a:rPr lang="ru-RU" sz="1000" dirty="0"/>
              <a:t>в </a:t>
            </a:r>
            <a:r>
              <a:rPr lang="ru-RU" sz="1000" dirty="0" smtClean="0"/>
              <a:t>каждом муниципальном образовании Нижегородской </a:t>
            </a:r>
            <a:r>
              <a:rPr lang="ru-RU" sz="1000" dirty="0"/>
              <a:t>области </a:t>
            </a:r>
            <a:r>
              <a:rPr lang="ru-RU" sz="1000" dirty="0" smtClean="0"/>
              <a:t>соответствующим нормативно-правовым актом </a:t>
            </a:r>
          </a:p>
          <a:p>
            <a:pPr algn="just"/>
            <a:r>
              <a:rPr lang="ru-RU" sz="1000" dirty="0" smtClean="0"/>
              <a:t>налоговые </a:t>
            </a:r>
            <a:r>
              <a:rPr lang="ru-RU" sz="1000" dirty="0"/>
              <a:t>льготы предоставляются в зависимости от категории 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</a:rPr>
              <a:t>налогоплательщика (</a:t>
            </a:r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</a:rPr>
              <a:t>статья 407 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</a:rPr>
              <a:t>Налогового кодекса Российской Федерации</a:t>
            </a:r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</a:rPr>
              <a:t>);</a:t>
            </a:r>
            <a:endParaRPr lang="ru-RU" sz="1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8926" y="6019918"/>
            <a:ext cx="80150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000" dirty="0"/>
              <a:t>ОКН подлежат исключению из Перечня объектов недвижимого имущества, налог по которым </a:t>
            </a:r>
            <a:r>
              <a:rPr lang="ru-RU" sz="1000" dirty="0" smtClean="0"/>
              <a:t>рассчитывается </a:t>
            </a:r>
            <a:r>
              <a:rPr lang="ru-RU" sz="1000" dirty="0"/>
              <a:t>от кадастровой стоимости с применением повышенной ставки, формируемого в соответствии со </a:t>
            </a:r>
            <a:r>
              <a:rPr lang="ru-RU" sz="1000" dirty="0" smtClean="0"/>
              <a:t>статьей </a:t>
            </a:r>
            <a:r>
              <a:rPr lang="ru-RU" sz="1000" dirty="0"/>
              <a:t>378.2 Налогового кодекса Российской </a:t>
            </a:r>
            <a:r>
              <a:rPr lang="ru-RU" sz="1000" dirty="0" smtClean="0"/>
              <a:t>Федерации </a:t>
            </a:r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</a:rPr>
              <a:t>(пункт 11 постановления Правительства НО 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</a:rPr>
              <a:t>от </a:t>
            </a:r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</a:rPr>
              <a:t>2 октября 2015 г. № 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</a:rPr>
              <a:t>635</a:t>
            </a:r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</a:rPr>
              <a:t>).</a:t>
            </a:r>
            <a:endParaRPr lang="ru-RU" sz="1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60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2980" y="135888"/>
            <a:ext cx="9627136" cy="703916"/>
          </a:xfrm>
        </p:spPr>
        <p:txBody>
          <a:bodyPr/>
          <a:lstStyle/>
          <a:p>
            <a:pPr algn="ctr"/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Управление и распоряжение областной 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и неразграниченной собственностью </a:t>
            </a:r>
            <a:endParaRPr lang="ru-RU" sz="2400" dirty="0">
              <a:solidFill>
                <a:schemeClr val="accent1">
                  <a:lumMod val="5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24286" y="1056114"/>
            <a:ext cx="5369391" cy="4584984"/>
          </a:xfrm>
        </p:spPr>
        <p:txBody>
          <a:bodyPr/>
          <a:lstStyle/>
          <a:p>
            <a:pPr algn="just" eaLnBrk="1" hangingPunct="1"/>
            <a:r>
              <a:rPr lang="ru-RU" altLang="ru-RU" sz="1600" dirty="0">
                <a:solidFill>
                  <a:schemeClr val="tx1"/>
                </a:solidFill>
              </a:rPr>
              <a:t>Одна из важнейших задач министерства – </a:t>
            </a:r>
            <a:r>
              <a:rPr lang="ru-RU" altLang="ru-RU" sz="1600" b="1" dirty="0">
                <a:solidFill>
                  <a:schemeClr val="tx1"/>
                </a:solidFill>
              </a:rPr>
              <a:t>пополнение областного бюджета</a:t>
            </a:r>
            <a:r>
              <a:rPr lang="ru-RU" altLang="ru-RU" sz="1600" b="1" dirty="0" smtClean="0">
                <a:solidFill>
                  <a:schemeClr val="tx1"/>
                </a:solidFill>
              </a:rPr>
              <a:t>.</a:t>
            </a:r>
            <a:endParaRPr lang="ru-RU" altLang="ru-RU" sz="1600" b="1" dirty="0">
              <a:solidFill>
                <a:schemeClr val="tx1"/>
              </a:solidFill>
            </a:endParaRPr>
          </a:p>
          <a:p>
            <a:pPr algn="just" eaLnBrk="1" hangingPunct="1"/>
            <a:r>
              <a:rPr lang="ru-RU" altLang="ru-RU" sz="1600" dirty="0">
                <a:solidFill>
                  <a:schemeClr val="tx1"/>
                </a:solidFill>
              </a:rPr>
              <a:t>За  2019 год министерство обеспечило поступления  в областной бюджет </a:t>
            </a:r>
            <a:r>
              <a:rPr lang="ru-RU" altLang="ru-RU" sz="1600" b="1" dirty="0">
                <a:solidFill>
                  <a:schemeClr val="tx1"/>
                </a:solidFill>
              </a:rPr>
              <a:t>931 478,4  тыс</a:t>
            </a:r>
            <a:r>
              <a:rPr lang="ru-RU" altLang="ru-RU" sz="1600" b="1" dirty="0" smtClean="0">
                <a:solidFill>
                  <a:schemeClr val="tx1"/>
                </a:solidFill>
              </a:rPr>
              <a:t>. руб</a:t>
            </a:r>
            <a:r>
              <a:rPr lang="ru-RU" altLang="ru-RU" sz="1600" b="1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Наибольший вклад в поступление доходов приходится на два источника: поступления по дивидендам и передача земли в аренду (в том числе, продажа права аренды земли) </a:t>
            </a:r>
            <a:endParaRPr lang="ru-RU" altLang="ru-RU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2019 году министерство обеспечило </a:t>
            </a:r>
            <a:r>
              <a:rPr lang="ru-RU" alt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администрируемые поступления </a:t>
            </a:r>
            <a:r>
              <a:rPr lang="ru-RU" alt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бюджет Нижнего Новгорода </a:t>
            </a: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использования и реализации земельных участков </a:t>
            </a:r>
            <a:r>
              <a:rPr lang="ru-RU" alt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1 226 481,1 </a:t>
            </a:r>
            <a:r>
              <a:rPr lang="ru-RU" altLang="ru-RU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или 101,7% от годового планового задания. </a:t>
            </a:r>
            <a:endParaRPr lang="ru-RU" altLang="ru-RU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altLang="ru-RU" sz="1600" dirty="0" smtClean="0">
                <a:solidFill>
                  <a:schemeClr val="tx1"/>
                </a:solidFill>
              </a:rPr>
              <a:t>В </a:t>
            </a:r>
            <a:r>
              <a:rPr lang="ru-RU" altLang="ru-RU" sz="1600" dirty="0">
                <a:solidFill>
                  <a:schemeClr val="tx1"/>
                </a:solidFill>
              </a:rPr>
              <a:t>бюджеты </a:t>
            </a:r>
            <a:r>
              <a:rPr lang="ru-RU" altLang="ru-RU" sz="1600" dirty="0" smtClean="0">
                <a:solidFill>
                  <a:schemeClr val="tx1"/>
                </a:solidFill>
              </a:rPr>
              <a:t>иных муниципальных </a:t>
            </a:r>
            <a:r>
              <a:rPr lang="ru-RU" altLang="ru-RU" sz="1600" dirty="0">
                <a:solidFill>
                  <a:schemeClr val="tx1"/>
                </a:solidFill>
              </a:rPr>
              <a:t>образований за отчетный период поступило </a:t>
            </a:r>
            <a:r>
              <a:rPr lang="ru-RU" altLang="ru-RU" sz="1600" b="1" dirty="0">
                <a:solidFill>
                  <a:schemeClr val="tx1"/>
                </a:solidFill>
              </a:rPr>
              <a:t>164 226,42 тыс. </a:t>
            </a:r>
            <a:r>
              <a:rPr lang="ru-RU" altLang="ru-RU" sz="1600" b="1" dirty="0" err="1" smtClean="0">
                <a:solidFill>
                  <a:schemeClr val="tx1"/>
                </a:solidFill>
              </a:rPr>
              <a:t>руб</a:t>
            </a:r>
            <a:r>
              <a:rPr lang="ru-RU" altLang="ru-RU" sz="1600" b="1" dirty="0" smtClean="0">
                <a:solidFill>
                  <a:schemeClr val="tx1"/>
                </a:solidFill>
              </a:rPr>
              <a:t>, </a:t>
            </a:r>
            <a:r>
              <a:rPr lang="ru-RU" altLang="ru-RU" sz="1600" dirty="0" smtClean="0">
                <a:solidFill>
                  <a:schemeClr val="tx1"/>
                </a:solidFill>
              </a:rPr>
              <a:t>администрируемые министерством.</a:t>
            </a:r>
            <a:endParaRPr lang="ru-RU" altLang="ru-RU" sz="16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111532" y="5545249"/>
            <a:ext cx="8126685" cy="755584"/>
          </a:xfrm>
        </p:spPr>
        <p:txBody>
          <a:bodyPr/>
          <a:lstStyle/>
          <a:p>
            <a:pPr algn="just" eaLnBrk="1" hangingPunct="1"/>
            <a:r>
              <a:rPr lang="ru-RU" altLang="ru-RU" sz="1600" dirty="0"/>
              <a:t>Всего за 2019 год в  консолидированный бюджет Нижегородской </a:t>
            </a:r>
            <a:r>
              <a:rPr lang="ru-RU" altLang="ru-RU" sz="1600" dirty="0" smtClean="0"/>
              <a:t>области</a:t>
            </a:r>
            <a:r>
              <a:rPr lang="en-US" altLang="ru-RU" sz="1600" dirty="0" smtClean="0"/>
              <a:t> </a:t>
            </a:r>
            <a:r>
              <a:rPr lang="ru-RU" altLang="ru-RU" sz="1600" dirty="0" smtClean="0"/>
              <a:t>по доходам, администрируемым министерством, поступило 2 </a:t>
            </a:r>
            <a:r>
              <a:rPr lang="ru-RU" altLang="ru-RU" sz="1600" dirty="0"/>
              <a:t>322 185, 95 тыс</a:t>
            </a:r>
            <a:r>
              <a:rPr lang="ru-RU" altLang="ru-RU" sz="1600" dirty="0" smtClean="0"/>
              <a:t>. руб</a:t>
            </a:r>
            <a:r>
              <a:rPr lang="ru-RU" altLang="ru-RU" sz="1600" dirty="0"/>
              <a:t>. (по всем источникам доходов от управления государственным имуществом</a:t>
            </a:r>
            <a:r>
              <a:rPr lang="ru-RU" altLang="ru-RU" sz="1600" dirty="0" smtClean="0"/>
              <a:t>)</a:t>
            </a:r>
            <a:endParaRPr lang="ru-RU" altLang="ru-RU" sz="1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E280726-ED14-4153-9E77-83EF0F5705B2}" type="slidenum">
              <a:rPr lang="uk-UA" altLang="ru-RU" smtClean="0"/>
              <a:pPr>
                <a:defRPr/>
              </a:pPr>
              <a:t>2</a:t>
            </a:fld>
            <a:endParaRPr lang="uk-UA" altLang="ru-RU"/>
          </a:p>
        </p:txBody>
      </p:sp>
      <p:graphicFrame>
        <p:nvGraphicFramePr>
          <p:cNvPr id="7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8783416"/>
              </p:ext>
            </p:extLst>
          </p:nvPr>
        </p:nvGraphicFramePr>
        <p:xfrm>
          <a:off x="111532" y="960265"/>
          <a:ext cx="6613859" cy="516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8754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Номер слайда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610DD07-1108-487F-B9BD-B3323DE70DC8}" type="slidenum">
              <a:rPr lang="uk-UA" altLang="ru-RU" sz="160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uk-UA" altLang="ru-RU" sz="1600">
              <a:solidFill>
                <a:schemeClr val="accent1"/>
              </a:solidFill>
            </a:endParaRPr>
          </a:p>
        </p:txBody>
      </p:sp>
      <p:sp>
        <p:nvSpPr>
          <p:cNvPr id="7316" name="Заголовок 1"/>
          <p:cNvSpPr txBox="1">
            <a:spLocks/>
          </p:cNvSpPr>
          <p:nvPr/>
        </p:nvSpPr>
        <p:spPr bwMode="auto">
          <a:xfrm>
            <a:off x="1693299" y="215490"/>
            <a:ext cx="9230340" cy="71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Open Sans"/>
                <a:cs typeface="Times New Roman" pitchFamily="18" charset="0"/>
              </a:rPr>
              <a:t>Планируемые к реализации проекты  государственно-частного партнерства (ГЧП) и концессии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Open Sans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Open Sans"/>
                <a:cs typeface="Times New Roman" pitchFamily="18" charset="0"/>
              </a:rPr>
              <a:t>Нижегородской области</a:t>
            </a:r>
          </a:p>
        </p:txBody>
      </p:sp>
      <p:pic>
        <p:nvPicPr>
          <p:cNvPr id="41988" name="Picture 149" descr="C:\Users\MNMolkova\Downloads\111825-olympics-games-athle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3" b="33118"/>
          <a:stretch>
            <a:fillRect/>
          </a:stretch>
        </p:blipFill>
        <p:spPr bwMode="auto">
          <a:xfrm>
            <a:off x="1396406" y="1193533"/>
            <a:ext cx="1194682" cy="114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151" descr="C:\Users\MNMolkova\Downloads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28" y="1407368"/>
            <a:ext cx="984178" cy="97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9" name="TextBox 1"/>
          <p:cNvSpPr txBox="1">
            <a:spLocks noChangeArrowheads="1"/>
          </p:cNvSpPr>
          <p:nvPr/>
        </p:nvSpPr>
        <p:spPr bwMode="auto">
          <a:xfrm>
            <a:off x="913627" y="2325743"/>
            <a:ext cx="21602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>
                <a:latin typeface="+mn-lt"/>
              </a:rPr>
              <a:t>Физическая культура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>
                <a:latin typeface="+mn-lt"/>
              </a:rPr>
              <a:t>и спорт</a:t>
            </a:r>
          </a:p>
        </p:txBody>
      </p:sp>
      <p:sp>
        <p:nvSpPr>
          <p:cNvPr id="81932" name="TextBox 2"/>
          <p:cNvSpPr txBox="1">
            <a:spLocks noChangeArrowheads="1"/>
          </p:cNvSpPr>
          <p:nvPr/>
        </p:nvSpPr>
        <p:spPr bwMode="auto">
          <a:xfrm>
            <a:off x="4509128" y="2341664"/>
            <a:ext cx="10538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>
                <a:latin typeface="+mn-lt"/>
              </a:rPr>
              <a:t>Обращение </a:t>
            </a:r>
            <a:br>
              <a:rPr lang="ru-RU" altLang="ru-RU" sz="1200" b="1" dirty="0">
                <a:latin typeface="+mn-lt"/>
              </a:rPr>
            </a:br>
            <a:r>
              <a:rPr lang="ru-RU" altLang="ru-RU" sz="1200" b="1" dirty="0">
                <a:latin typeface="+mn-lt"/>
              </a:rPr>
              <a:t>с отходами</a:t>
            </a:r>
          </a:p>
        </p:txBody>
      </p:sp>
      <p:sp>
        <p:nvSpPr>
          <p:cNvPr id="81934" name="TextBox 6"/>
          <p:cNvSpPr txBox="1">
            <a:spLocks noChangeArrowheads="1"/>
          </p:cNvSpPr>
          <p:nvPr/>
        </p:nvSpPr>
        <p:spPr bwMode="auto">
          <a:xfrm>
            <a:off x="8731710" y="2374625"/>
            <a:ext cx="21090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>
                <a:latin typeface="+mn-lt"/>
              </a:rPr>
              <a:t>Культура с использованием </a:t>
            </a:r>
            <a:br>
              <a:rPr lang="ru-RU" altLang="ru-RU" sz="1200" b="1" dirty="0">
                <a:latin typeface="+mn-lt"/>
              </a:rPr>
            </a:br>
            <a:r>
              <a:rPr lang="en-US" altLang="ru-RU" sz="1200" b="1" dirty="0">
                <a:latin typeface="+mn-lt"/>
              </a:rPr>
              <a:t>IT</a:t>
            </a:r>
            <a:r>
              <a:rPr lang="ru-RU" altLang="ru-RU" sz="1200" b="1" dirty="0" smtClean="0">
                <a:latin typeface="+mn-lt"/>
              </a:rPr>
              <a:t>-технологий</a:t>
            </a:r>
            <a:endParaRPr lang="ru-RU" altLang="ru-RU" sz="1200" b="1" dirty="0">
              <a:latin typeface="+mn-lt"/>
            </a:endParaRPr>
          </a:p>
        </p:txBody>
      </p:sp>
      <p:sp>
        <p:nvSpPr>
          <p:cNvPr id="81937" name="TextBox 10"/>
          <p:cNvSpPr txBox="1">
            <a:spLocks noChangeArrowheads="1"/>
          </p:cNvSpPr>
          <p:nvPr/>
        </p:nvSpPr>
        <p:spPr bwMode="auto">
          <a:xfrm>
            <a:off x="3864770" y="2859740"/>
            <a:ext cx="2244607" cy="2708434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>
                <a:solidFill>
                  <a:srgbClr val="C00000"/>
                </a:solidFill>
                <a:latin typeface="+mn-lt"/>
              </a:rPr>
              <a:t>Планируется </a:t>
            </a:r>
            <a:r>
              <a:rPr lang="ru-RU" altLang="ru-RU" sz="1100" b="1" dirty="0">
                <a:solidFill>
                  <a:srgbClr val="00CC00"/>
                </a:solidFill>
                <a:latin typeface="+mn-lt"/>
              </a:rPr>
              <a:t/>
            </a:r>
            <a:br>
              <a:rPr lang="ru-RU" altLang="ru-RU" sz="1100" b="1" dirty="0">
                <a:solidFill>
                  <a:srgbClr val="00CC00"/>
                </a:solidFill>
                <a:latin typeface="+mn-lt"/>
              </a:rPr>
            </a:br>
            <a:r>
              <a:rPr lang="ru-RU" altLang="ru-RU" sz="1100" b="1" dirty="0">
                <a:latin typeface="+mn-lt"/>
              </a:rPr>
              <a:t>1 соглашение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100" dirty="0">
                <a:latin typeface="+mn-lt"/>
              </a:rPr>
              <a:t>о</a:t>
            </a:r>
            <a:r>
              <a:rPr lang="ru-RU" altLang="ru-RU" sz="1100" b="1" dirty="0">
                <a:latin typeface="+mn-lt"/>
              </a:rPr>
              <a:t> </a:t>
            </a:r>
            <a:r>
              <a:rPr lang="ru-RU" sz="1100" dirty="0"/>
              <a:t>создании и эксплуатации мусоросортировочного комплекса с межмуниципальным полигоном                           для размещения непригодных к переработке </a:t>
            </a:r>
            <a:r>
              <a:rPr lang="ru-RU" sz="1100" dirty="0" smtClean="0"/>
              <a:t>ТКО </a:t>
            </a:r>
            <a:r>
              <a:rPr lang="ru-RU" sz="1100" dirty="0"/>
              <a:t>на территории </a:t>
            </a:r>
            <a:r>
              <a:rPr lang="ru-RU" sz="1100" dirty="0" err="1"/>
              <a:t>Уренского</a:t>
            </a:r>
            <a:r>
              <a:rPr lang="ru-RU" sz="1100" dirty="0"/>
              <a:t> района Нижегородской </a:t>
            </a:r>
            <a:r>
              <a:rPr lang="ru-RU" sz="1100" dirty="0" smtClean="0"/>
              <a:t>области.</a:t>
            </a:r>
            <a:endParaRPr lang="ru-RU" sz="1100" dirty="0"/>
          </a:p>
          <a:p>
            <a:pPr algn="ctr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ru-RU" sz="1100" b="1" i="1" dirty="0"/>
              <a:t>По данному проекту </a:t>
            </a:r>
            <a:r>
              <a:rPr lang="ru-RU" altLang="ru-RU" sz="1100" b="1" i="1" dirty="0"/>
              <a:t>инвестором представлена частная инициатива, проводятся </a:t>
            </a:r>
            <a:r>
              <a:rPr lang="ru-RU" altLang="ru-RU" sz="1100" b="1" i="1" dirty="0" smtClean="0"/>
              <a:t>переговоры по </a:t>
            </a:r>
            <a:r>
              <a:rPr lang="ru-RU" altLang="ru-RU" sz="1100" b="1" i="1" dirty="0"/>
              <a:t>согласованию условий соглашения.</a:t>
            </a:r>
            <a:endParaRPr lang="ru-RU" altLang="ru-RU" sz="1100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1939" name="TextBox 27"/>
          <p:cNvSpPr txBox="1">
            <a:spLocks noChangeArrowheads="1"/>
          </p:cNvSpPr>
          <p:nvPr/>
        </p:nvSpPr>
        <p:spPr bwMode="auto">
          <a:xfrm>
            <a:off x="6308469" y="2858456"/>
            <a:ext cx="2214740" cy="2708434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1100" b="1" dirty="0">
                <a:solidFill>
                  <a:srgbClr val="C00000"/>
                </a:solidFill>
                <a:latin typeface="+mn-lt"/>
              </a:rPr>
              <a:t>Планируется</a:t>
            </a:r>
            <a:r>
              <a:rPr lang="ru-RU" altLang="ru-RU" sz="1100" b="1" dirty="0">
                <a:solidFill>
                  <a:srgbClr val="339933"/>
                </a:solidFill>
              </a:rPr>
              <a:t> </a:t>
            </a:r>
            <a:r>
              <a:rPr lang="ru-RU" altLang="ru-RU" sz="1100" b="1" dirty="0">
                <a:solidFill>
                  <a:srgbClr val="00CC00"/>
                </a:solidFill>
              </a:rPr>
              <a:t> </a:t>
            </a:r>
            <a:r>
              <a:rPr lang="ru-RU" altLang="ru-RU" sz="1100" b="1" dirty="0"/>
              <a:t>2 </a:t>
            </a:r>
            <a:r>
              <a:rPr lang="ru-RU" altLang="ru-RU" sz="1100" b="1" dirty="0" smtClean="0"/>
              <a:t>соглашения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1100" b="1" dirty="0"/>
          </a:p>
          <a:p>
            <a:pPr marL="171450" indent="-171450" algn="ctr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ru-RU" altLang="ru-RU" sz="1100" dirty="0"/>
              <a:t>по созданию </a:t>
            </a:r>
            <a:r>
              <a:rPr lang="ru-RU" sz="1100" dirty="0"/>
              <a:t>медицинского кластера «Выкса - Навашино -Кулебаки - Вознесенское»                       на территории городского округа город Выкса Нижегородской </a:t>
            </a:r>
            <a:r>
              <a:rPr lang="ru-RU" sz="1100" dirty="0" smtClean="0"/>
              <a:t>области;</a:t>
            </a:r>
          </a:p>
          <a:p>
            <a:pPr marL="171450" indent="-171450" algn="ctr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endParaRPr lang="ru-RU" sz="1100" dirty="0"/>
          </a:p>
          <a:p>
            <a:pPr marL="171450" indent="-171450" algn="ctr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ru-RU" sz="1100" dirty="0"/>
              <a:t>по созданию онкологического кластера в районе </a:t>
            </a:r>
            <a:r>
              <a:rPr lang="ru-RU" sz="1100" dirty="0" err="1"/>
              <a:t>п.Новинки</a:t>
            </a:r>
            <a:r>
              <a:rPr lang="ru-RU" sz="1100" dirty="0"/>
              <a:t> </a:t>
            </a:r>
            <a:r>
              <a:rPr lang="ru-RU" sz="1100" dirty="0" err="1" smtClean="0"/>
              <a:t>г.Н.Новгорода</a:t>
            </a:r>
            <a:r>
              <a:rPr lang="ru-RU" sz="1100" dirty="0" smtClean="0"/>
              <a:t>.</a:t>
            </a:r>
            <a:endParaRPr lang="ru-RU" sz="1100" dirty="0"/>
          </a:p>
          <a:p>
            <a:pPr algn="ctr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ru-RU" altLang="ru-RU" sz="1100" b="1" i="1" dirty="0"/>
              <a:t>Осуществляется поиск инвесторов и структуризация проектов.</a:t>
            </a:r>
          </a:p>
        </p:txBody>
      </p:sp>
      <p:sp>
        <p:nvSpPr>
          <p:cNvPr id="81940" name="TextBox 28"/>
          <p:cNvSpPr txBox="1">
            <a:spLocks noChangeArrowheads="1"/>
          </p:cNvSpPr>
          <p:nvPr/>
        </p:nvSpPr>
        <p:spPr bwMode="auto">
          <a:xfrm>
            <a:off x="8761388" y="2858493"/>
            <a:ext cx="2079394" cy="2031325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>
                <a:solidFill>
                  <a:srgbClr val="C00000"/>
                </a:solidFill>
                <a:latin typeface="+mn-lt"/>
              </a:rPr>
              <a:t>Планируется</a:t>
            </a:r>
            <a:r>
              <a:rPr lang="ru-RU" altLang="ru-RU" sz="1100" b="1" dirty="0">
                <a:solidFill>
                  <a:srgbClr val="00CC00"/>
                </a:solidFill>
                <a:latin typeface="+mn-lt"/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>
                <a:solidFill>
                  <a:srgbClr val="000000"/>
                </a:solidFill>
                <a:latin typeface="+mn-lt"/>
              </a:rPr>
              <a:t>1 соглашение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100" dirty="0">
                <a:solidFill>
                  <a:srgbClr val="000000"/>
                </a:solidFill>
                <a:latin typeface="+mn-lt"/>
              </a:rPr>
              <a:t>на территории </a:t>
            </a:r>
            <a:r>
              <a:rPr lang="ru-RU" altLang="ru-RU" sz="1100" dirty="0" err="1">
                <a:solidFill>
                  <a:srgbClr val="000000"/>
                </a:solidFill>
                <a:latin typeface="+mn-lt"/>
              </a:rPr>
              <a:t>Большеболдинского</a:t>
            </a:r>
            <a:r>
              <a:rPr lang="ru-RU" altLang="ru-RU" sz="1100" dirty="0">
                <a:solidFill>
                  <a:srgbClr val="000000"/>
                </a:solidFill>
                <a:latin typeface="+mn-lt"/>
              </a:rPr>
              <a:t> района Нижегородской области о создании </a:t>
            </a:r>
            <a:r>
              <a:rPr lang="ru-RU" sz="1100" dirty="0"/>
              <a:t>мультимедийного центра «Пушкинское Болдино</a:t>
            </a:r>
            <a:r>
              <a:rPr lang="ru-RU" sz="1100" dirty="0" smtClean="0"/>
              <a:t>».</a:t>
            </a:r>
            <a:endParaRPr lang="ru-RU" altLang="ru-RU" sz="1100" dirty="0">
              <a:solidFill>
                <a:srgbClr val="000000"/>
              </a:solidFill>
              <a:latin typeface="+mn-lt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ru-RU" altLang="ru-RU" sz="1100" b="1" dirty="0" smtClean="0"/>
              <a:t>Найден инвестор, идет структуризация </a:t>
            </a:r>
            <a:r>
              <a:rPr lang="ru-RU" altLang="ru-RU" sz="1100" b="1" dirty="0"/>
              <a:t>проекта.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1100" dirty="0"/>
          </a:p>
        </p:txBody>
      </p:sp>
      <p:pic>
        <p:nvPicPr>
          <p:cNvPr id="1026" name="Picture 2" descr="C:\Users\MNMolkova\Downloads\концепция-образования-с-го-овным-си-уэтом-349210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777" y="1193533"/>
            <a:ext cx="972591" cy="120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54" descr="C:\Users\MNMolkova\Downloads\logoMinzdra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993" y="1407368"/>
            <a:ext cx="908861" cy="109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6589528" y="2502100"/>
            <a:ext cx="16526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>
                <a:latin typeface="+mn-lt"/>
              </a:rPr>
              <a:t>Здравоохранение</a:t>
            </a: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321816" y="2849730"/>
            <a:ext cx="3343862" cy="3631763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>
                <a:solidFill>
                  <a:srgbClr val="C00000"/>
                </a:solidFill>
                <a:latin typeface="+mn-lt"/>
              </a:rPr>
              <a:t>Планируется </a:t>
            </a:r>
            <a:r>
              <a:rPr lang="ru-RU" altLang="ru-RU" sz="1100" b="1" dirty="0" smtClean="0">
                <a:latin typeface="+mn-lt"/>
              </a:rPr>
              <a:t>3 соглашения: </a:t>
            </a:r>
            <a:endParaRPr lang="ru-RU" altLang="ru-RU" sz="1100" b="1" dirty="0">
              <a:latin typeface="+mn-lt"/>
            </a:endParaRPr>
          </a:p>
          <a:p>
            <a:pPr marL="171450" indent="-171450" algn="ctr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ru-RU" sz="1100" dirty="0" smtClean="0"/>
              <a:t>соглашение о строительстве универсального  </a:t>
            </a:r>
            <a:r>
              <a:rPr lang="ru-RU" sz="1100" dirty="0"/>
              <a:t>спортивного комплекса с искусственным  льдом (ледовый дворец</a:t>
            </a:r>
            <a:r>
              <a:rPr lang="ru-RU" sz="1100" dirty="0" smtClean="0"/>
              <a:t>) </a:t>
            </a:r>
          </a:p>
          <a:p>
            <a:pPr marL="171450" indent="-171450" algn="ctr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ru-RU" sz="1100" dirty="0" smtClean="0"/>
              <a:t>в г. Нижнем Новгороде;</a:t>
            </a:r>
          </a:p>
          <a:p>
            <a:pPr marL="171450" indent="-171450" algn="ctr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ru-RU" sz="1100" dirty="0"/>
              <a:t>соглашение о строительстве спортивного комплекса для развития детско-юношеского спорта и воспитания спортсменов </a:t>
            </a:r>
            <a:r>
              <a:rPr lang="ru-RU" sz="1100" dirty="0" smtClean="0"/>
              <a:t>по специализации </a:t>
            </a:r>
            <a:r>
              <a:rPr lang="ru-RU" sz="1100" dirty="0"/>
              <a:t>хоккей </a:t>
            </a:r>
            <a:r>
              <a:rPr lang="ru-RU" sz="1100" dirty="0" smtClean="0"/>
              <a:t>               </a:t>
            </a:r>
          </a:p>
          <a:p>
            <a:pPr marL="171450" indent="-171450" algn="ctr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ru-RU" sz="1100" dirty="0" smtClean="0"/>
              <a:t>в </a:t>
            </a:r>
            <a:r>
              <a:rPr lang="ru-RU" sz="1100" dirty="0"/>
              <a:t>г. Нижнем Новгороде</a:t>
            </a:r>
            <a:r>
              <a:rPr lang="ru-RU" sz="1100" dirty="0" smtClean="0"/>
              <a:t>;</a:t>
            </a:r>
          </a:p>
          <a:p>
            <a:pPr marL="171450" indent="-171450" algn="ctr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ru-RU" sz="1100" dirty="0" smtClean="0"/>
              <a:t>соглашение о реконструкции </a:t>
            </a:r>
            <a:r>
              <a:rPr lang="ru-RU" sz="1100" dirty="0"/>
              <a:t>ледового </a:t>
            </a:r>
            <a:r>
              <a:rPr lang="ru-RU" sz="1100" dirty="0" smtClean="0"/>
              <a:t>дворца в </a:t>
            </a:r>
            <a:r>
              <a:rPr lang="ru-RU" sz="1100" dirty="0"/>
              <a:t>г</a:t>
            </a:r>
            <a:r>
              <a:rPr lang="ru-RU" sz="1100" dirty="0" smtClean="0"/>
              <a:t>. Заволжье </a:t>
            </a:r>
          </a:p>
          <a:p>
            <a:pPr marL="171450" indent="-171450" algn="ctr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ru-RU" sz="1100" dirty="0" smtClean="0"/>
              <a:t>Нижегородской области.</a:t>
            </a:r>
            <a:endParaRPr lang="ru-RU" sz="1100" dirty="0"/>
          </a:p>
          <a:p>
            <a:pPr algn="ctr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ru-RU" sz="1100" b="1" i="1" dirty="0" smtClean="0"/>
              <a:t>По соглашениям о создании ледового дворца и спортивного комплекса </a:t>
            </a:r>
            <a:r>
              <a:rPr lang="ru-RU" altLang="ru-RU" sz="1100" b="1" i="1" dirty="0" smtClean="0">
                <a:latin typeface="+mn-lt"/>
              </a:rPr>
              <a:t>инвесторами представлены частные инициативы, проводятся переговоры.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ru-RU" altLang="ru-RU" sz="1100" b="1" i="1" dirty="0" smtClean="0">
                <a:latin typeface="+mn-lt"/>
              </a:rPr>
              <a:t>По соглашению о реконструкции ледового дворца в</a:t>
            </a:r>
            <a:r>
              <a:rPr lang="ru-RU" sz="1100" b="1" i="1" dirty="0"/>
              <a:t> </a:t>
            </a:r>
            <a:r>
              <a:rPr lang="ru-RU" sz="1100" b="1" i="1" dirty="0" smtClean="0"/>
              <a:t>г</a:t>
            </a:r>
            <a:r>
              <a:rPr lang="ru-RU" sz="1100" b="1" i="1" dirty="0"/>
              <a:t>. Заволжье </a:t>
            </a:r>
            <a:r>
              <a:rPr lang="ru-RU" altLang="ru-RU" sz="1100" b="1" i="1" dirty="0" smtClean="0"/>
              <a:t>осуществляется </a:t>
            </a:r>
            <a:r>
              <a:rPr lang="ru-RU" altLang="ru-RU" sz="1100" b="1" i="1" dirty="0"/>
              <a:t>поиск инвестора и структуризация </a:t>
            </a:r>
            <a:r>
              <a:rPr lang="ru-RU" altLang="ru-RU" sz="1100" b="1" i="1" dirty="0" smtClean="0"/>
              <a:t>проекта.</a:t>
            </a:r>
            <a:endParaRPr lang="ru-RU" altLang="ru-RU" sz="11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817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Номер слайда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610DD07-1108-487F-B9BD-B3323DE70DC8}" type="slidenum">
              <a:rPr lang="uk-UA" altLang="ru-RU" sz="160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uk-UA" altLang="ru-RU" sz="1600">
              <a:solidFill>
                <a:schemeClr val="accent1"/>
              </a:solidFill>
            </a:endParaRPr>
          </a:p>
        </p:txBody>
      </p:sp>
      <p:sp>
        <p:nvSpPr>
          <p:cNvPr id="7316" name="Заголовок 1"/>
          <p:cNvSpPr txBox="1">
            <a:spLocks/>
          </p:cNvSpPr>
          <p:nvPr/>
        </p:nvSpPr>
        <p:spPr bwMode="auto">
          <a:xfrm>
            <a:off x="1683170" y="105356"/>
            <a:ext cx="8897541" cy="86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z="2000" b="1" dirty="0">
                <a:latin typeface="Times New Roman" pitchFamily="18" charset="0"/>
                <a:ea typeface="Open Sans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Open Sans"/>
                <a:cs typeface="Times New Roman" pitchFamily="18" charset="0"/>
              </a:rPr>
              <a:t>Реализуемые проекты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Open Sans"/>
                <a:cs typeface="Times New Roman" pitchFamily="18" charset="0"/>
              </a:rPr>
              <a:t>государственно-частного партнерства (ГЧП)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Open Sans"/>
                <a:cs typeface="Times New Roman" pitchFamily="18" charset="0"/>
              </a:rPr>
              <a:t>и концессии в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Open Sans"/>
                <a:cs typeface="Times New Roman" pitchFamily="18" charset="0"/>
              </a:rPr>
              <a:t>Нижегородской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Open Sans"/>
                <a:cs typeface="Times New Roman" pitchFamily="18" charset="0"/>
              </a:rPr>
              <a:t>области</a:t>
            </a: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1988" name="Picture 149" descr="C:\Users\MNMolkova\Downloads\111825-olympics-games-athle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3" b="33118"/>
          <a:stretch>
            <a:fillRect/>
          </a:stretch>
        </p:blipFill>
        <p:spPr bwMode="auto">
          <a:xfrm>
            <a:off x="561353" y="1159022"/>
            <a:ext cx="1018198" cy="114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151" descr="C:\Users\MNMolkova\Downloads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26" y="1209673"/>
            <a:ext cx="877129" cy="108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52" descr="C:\Users\MNMolkova\Downloads\traffic_jam_filled16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768" y="1352528"/>
            <a:ext cx="1178004" cy="80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9" name="TextBox 1"/>
          <p:cNvSpPr txBox="1">
            <a:spLocks noChangeArrowheads="1"/>
          </p:cNvSpPr>
          <p:nvPr/>
        </p:nvSpPr>
        <p:spPr bwMode="auto">
          <a:xfrm>
            <a:off x="403852" y="2342980"/>
            <a:ext cx="15809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>
                <a:latin typeface="+mn-lt"/>
              </a:rPr>
              <a:t>Физическая культура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>
                <a:latin typeface="+mn-lt"/>
              </a:rPr>
              <a:t>и спорт</a:t>
            </a:r>
          </a:p>
        </p:txBody>
      </p:sp>
      <p:pic>
        <p:nvPicPr>
          <p:cNvPr id="41993" name="Picture 154" descr="C:\Users\MNMolkova\Downloads\logoMinzdra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661" y="1259193"/>
            <a:ext cx="808301" cy="118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2" name="TextBox 2"/>
          <p:cNvSpPr txBox="1">
            <a:spLocks noChangeArrowheads="1"/>
          </p:cNvSpPr>
          <p:nvPr/>
        </p:nvSpPr>
        <p:spPr bwMode="auto">
          <a:xfrm>
            <a:off x="2622888" y="2342979"/>
            <a:ext cx="10538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>
                <a:latin typeface="+mn-lt"/>
              </a:rPr>
              <a:t>Обращение </a:t>
            </a:r>
            <a:br>
              <a:rPr lang="ru-RU" altLang="ru-RU" sz="1200" b="1" dirty="0">
                <a:latin typeface="+mn-lt"/>
              </a:rPr>
            </a:br>
            <a:r>
              <a:rPr lang="ru-RU" altLang="ru-RU" sz="1200" b="1" dirty="0">
                <a:latin typeface="+mn-lt"/>
              </a:rPr>
              <a:t>с отходами</a:t>
            </a:r>
          </a:p>
        </p:txBody>
      </p:sp>
      <p:sp>
        <p:nvSpPr>
          <p:cNvPr id="81933" name="TextBox 4"/>
          <p:cNvSpPr txBox="1">
            <a:spLocks noChangeArrowheads="1"/>
          </p:cNvSpPr>
          <p:nvPr/>
        </p:nvSpPr>
        <p:spPr bwMode="auto">
          <a:xfrm>
            <a:off x="7186802" y="2203684"/>
            <a:ext cx="2549089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1500"/>
              </a:lnSpc>
              <a:spcBef>
                <a:spcPts val="1200"/>
              </a:spcBef>
              <a:buNone/>
              <a:defRPr/>
            </a:pPr>
            <a:r>
              <a:rPr lang="ru-RU" altLang="ru-RU" sz="1200" b="1" dirty="0">
                <a:latin typeface="+mn-lt"/>
              </a:rPr>
              <a:t>Строительство автодорог </a:t>
            </a:r>
          </a:p>
          <a:p>
            <a:pPr algn="ctr">
              <a:lnSpc>
                <a:spcPts val="1500"/>
              </a:lnSpc>
              <a:spcBef>
                <a:spcPct val="0"/>
              </a:spcBef>
              <a:buNone/>
              <a:defRPr/>
            </a:pPr>
            <a:r>
              <a:rPr lang="ru-RU" altLang="ru-RU" sz="1200" b="1" dirty="0">
                <a:latin typeface="+mn-lt"/>
              </a:rPr>
              <a:t>и управление дорожным движением</a:t>
            </a:r>
          </a:p>
        </p:txBody>
      </p:sp>
      <p:sp>
        <p:nvSpPr>
          <p:cNvPr id="81935" name="TextBox 7"/>
          <p:cNvSpPr txBox="1">
            <a:spLocks noChangeArrowheads="1"/>
          </p:cNvSpPr>
          <p:nvPr/>
        </p:nvSpPr>
        <p:spPr bwMode="auto">
          <a:xfrm>
            <a:off x="4971202" y="2435311"/>
            <a:ext cx="13767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>
                <a:latin typeface="+mn-lt"/>
              </a:rPr>
              <a:t>Здравоохранение</a:t>
            </a:r>
          </a:p>
        </p:txBody>
      </p:sp>
      <p:sp>
        <p:nvSpPr>
          <p:cNvPr id="81936" name="TextBox 8"/>
          <p:cNvSpPr txBox="1">
            <a:spLocks noChangeArrowheads="1"/>
          </p:cNvSpPr>
          <p:nvPr/>
        </p:nvSpPr>
        <p:spPr bwMode="auto">
          <a:xfrm>
            <a:off x="295254" y="2889626"/>
            <a:ext cx="1798165" cy="1954381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>
                <a:solidFill>
                  <a:srgbClr val="C00000"/>
                </a:solidFill>
                <a:latin typeface="+mn-lt"/>
              </a:rPr>
              <a:t>Реализуется</a:t>
            </a:r>
            <a:r>
              <a:rPr lang="ru-RU" altLang="ru-RU" sz="1100" b="1" dirty="0">
                <a:latin typeface="+mn-lt"/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>
                <a:latin typeface="+mn-lt"/>
              </a:rPr>
              <a:t>4 соглашения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1100" dirty="0">
                <a:latin typeface="+mn-lt"/>
              </a:rPr>
              <a:t>о </a:t>
            </a:r>
            <a:r>
              <a:rPr lang="ru-RU" sz="1100" dirty="0">
                <a:latin typeface="+mn-lt"/>
              </a:rPr>
              <a:t>создании и эксплуатации </a:t>
            </a:r>
            <a:r>
              <a:rPr lang="ru-RU" sz="1100" dirty="0" err="1">
                <a:latin typeface="+mn-lt"/>
              </a:rPr>
              <a:t>ФОКов</a:t>
            </a:r>
            <a:endParaRPr lang="ru-RU" sz="1100" dirty="0">
              <a:latin typeface="+mn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1100" dirty="0">
                <a:latin typeface="+mn-lt"/>
              </a:rPr>
              <a:t>в </a:t>
            </a:r>
            <a:r>
              <a:rPr lang="ru-RU" altLang="ru-RU" sz="1100" dirty="0" err="1">
                <a:latin typeface="+mn-lt"/>
              </a:rPr>
              <a:t>Краснобаковском</a:t>
            </a:r>
            <a:r>
              <a:rPr lang="ru-RU" altLang="ru-RU" sz="1100" dirty="0">
                <a:latin typeface="+mn-lt"/>
              </a:rPr>
              <a:t>, </a:t>
            </a:r>
            <a:r>
              <a:rPr lang="ru-RU" altLang="ru-RU" sz="1100" dirty="0" err="1">
                <a:latin typeface="+mn-lt"/>
              </a:rPr>
              <a:t>Лукояновском</a:t>
            </a:r>
            <a:r>
              <a:rPr lang="ru-RU" altLang="ru-RU" sz="1100" dirty="0">
                <a:latin typeface="+mn-lt"/>
              </a:rPr>
              <a:t>,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1100" dirty="0">
                <a:latin typeface="+mn-lt"/>
              </a:rPr>
              <a:t>Павловском, </a:t>
            </a:r>
            <a:r>
              <a:rPr lang="ru-RU" altLang="ru-RU" sz="1100" dirty="0" err="1">
                <a:latin typeface="+mn-lt"/>
              </a:rPr>
              <a:t>Тоншаевском</a:t>
            </a:r>
            <a:r>
              <a:rPr lang="ru-RU" altLang="ru-RU" sz="1100" dirty="0">
                <a:latin typeface="+mn-lt"/>
              </a:rPr>
              <a:t> и Воскресенском районах Нижегородской области </a:t>
            </a:r>
            <a:r>
              <a:rPr lang="ru-RU" altLang="ru-RU" sz="1100" b="1" i="1" dirty="0" smtClean="0">
                <a:latin typeface="+mn-lt"/>
              </a:rPr>
              <a:t>(</a:t>
            </a:r>
            <a:r>
              <a:rPr lang="ru-RU" altLang="ru-RU" sz="1100" b="1" i="1" dirty="0">
                <a:latin typeface="+mn-lt"/>
              </a:rPr>
              <a:t>объекты построены,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ru-RU" altLang="ru-RU" sz="1100" b="1" i="1" dirty="0">
                <a:latin typeface="+mn-lt"/>
              </a:rPr>
              <a:t>стадия эксплуатации</a:t>
            </a:r>
            <a:r>
              <a:rPr lang="ru-RU" altLang="ru-RU" sz="1100" b="1" i="1" dirty="0" smtClean="0">
                <a:latin typeface="+mn-lt"/>
              </a:rPr>
              <a:t>)</a:t>
            </a:r>
          </a:p>
        </p:txBody>
      </p:sp>
      <p:sp>
        <p:nvSpPr>
          <p:cNvPr id="81938" name="TextBox 11"/>
          <p:cNvSpPr txBox="1">
            <a:spLocks noChangeArrowheads="1"/>
          </p:cNvSpPr>
          <p:nvPr/>
        </p:nvSpPr>
        <p:spPr bwMode="auto">
          <a:xfrm>
            <a:off x="6902245" y="2889626"/>
            <a:ext cx="3047999" cy="2123658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>
                <a:solidFill>
                  <a:srgbClr val="C00000"/>
                </a:solidFill>
                <a:latin typeface="+mn-lt"/>
              </a:rPr>
              <a:t>Реализуется  </a:t>
            </a:r>
            <a:r>
              <a:rPr lang="ru-RU" altLang="ru-RU" sz="1100" b="1" dirty="0">
                <a:solidFill>
                  <a:srgbClr val="000000"/>
                </a:solidFill>
                <a:latin typeface="+mn-lt"/>
              </a:rPr>
              <a:t>2 соглашения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100" dirty="0">
                <a:solidFill>
                  <a:srgbClr val="000000"/>
                </a:solidFill>
                <a:latin typeface="+mn-lt"/>
              </a:rPr>
              <a:t>на территории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100" dirty="0">
                <a:solidFill>
                  <a:srgbClr val="000000"/>
                </a:solidFill>
                <a:latin typeface="+mn-lt"/>
              </a:rPr>
              <a:t>муниципальных образований </a:t>
            </a:r>
            <a:endParaRPr lang="ru-RU" altLang="ru-RU" sz="1100" dirty="0" smtClean="0">
              <a:solidFill>
                <a:srgbClr val="000000"/>
              </a:solidFill>
              <a:latin typeface="+mn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100" dirty="0" smtClean="0">
                <a:solidFill>
                  <a:srgbClr val="000000"/>
                </a:solidFill>
                <a:latin typeface="+mn-lt"/>
              </a:rPr>
              <a:t>Нижегородской </a:t>
            </a:r>
            <a:r>
              <a:rPr lang="ru-RU" altLang="ru-RU" sz="1100" dirty="0">
                <a:solidFill>
                  <a:srgbClr val="000000"/>
                </a:solidFill>
                <a:latin typeface="+mn-lt"/>
              </a:rPr>
              <a:t>области: </a:t>
            </a:r>
          </a:p>
          <a:p>
            <a:pPr marL="171450" indent="-171450" algn="ctr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ru-RU" sz="1100" dirty="0"/>
              <a:t>о развитии системы </a:t>
            </a:r>
            <a:r>
              <a:rPr lang="ru-RU" sz="1100" dirty="0" err="1"/>
              <a:t>фотовидеофиксации</a:t>
            </a:r>
            <a:r>
              <a:rPr lang="ru-RU" sz="1100" dirty="0"/>
              <a:t> нарушений ПДД (75 комплексов</a:t>
            </a:r>
            <a:r>
              <a:rPr lang="ru-RU" sz="1100" dirty="0" smtClean="0"/>
              <a:t>);</a:t>
            </a:r>
            <a:endParaRPr lang="ru-RU" sz="1100" dirty="0"/>
          </a:p>
          <a:p>
            <a:pPr marL="171450" indent="-171450" algn="ctr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ru-RU" sz="1100" dirty="0"/>
              <a:t>о создании комплекса мониторинга транспортного потока в части крупногабаритных и тяжеловесных транспортных средств на </a:t>
            </a:r>
            <a:r>
              <a:rPr lang="ru-RU" sz="1100" dirty="0" smtClean="0"/>
              <a:t>сумму.</a:t>
            </a:r>
            <a:r>
              <a:rPr lang="ru-RU" sz="1100" dirty="0"/>
              <a:t> </a:t>
            </a:r>
            <a:endParaRPr lang="ru-RU" sz="1100" dirty="0" smtClean="0"/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1100" b="1" i="1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ru-RU" altLang="ru-RU" sz="1100" b="1" i="1" dirty="0">
                <a:solidFill>
                  <a:srgbClr val="000000"/>
                </a:solidFill>
                <a:latin typeface="+mn-lt"/>
              </a:rPr>
              <a:t>о</a:t>
            </a:r>
            <a:r>
              <a:rPr lang="ru-RU" altLang="ru-RU" sz="1100" b="1" i="1" dirty="0" smtClean="0">
                <a:solidFill>
                  <a:srgbClr val="000000"/>
                </a:solidFill>
                <a:latin typeface="+mn-lt"/>
              </a:rPr>
              <a:t>ба </a:t>
            </a:r>
            <a:r>
              <a:rPr lang="ru-RU" altLang="ru-RU" sz="1100" b="1" i="1" dirty="0">
                <a:solidFill>
                  <a:srgbClr val="000000"/>
                </a:solidFill>
                <a:latin typeface="+mn-lt"/>
              </a:rPr>
              <a:t>комплекса </a:t>
            </a:r>
            <a:r>
              <a:rPr lang="ru-RU" altLang="ru-RU" sz="1100" b="1" i="1" dirty="0" smtClean="0">
                <a:solidFill>
                  <a:srgbClr val="000000"/>
                </a:solidFill>
                <a:latin typeface="+mn-lt"/>
              </a:rPr>
              <a:t>созданы, </a:t>
            </a:r>
            <a:r>
              <a:rPr lang="ru-RU" altLang="ru-RU" sz="1100" b="1" i="1" dirty="0" smtClean="0">
                <a:latin typeface="+mn-lt"/>
              </a:rPr>
              <a:t>стадия эксплуатации)</a:t>
            </a:r>
            <a:endParaRPr lang="ru-RU" altLang="ru-RU" sz="1100" b="1" i="1" dirty="0">
              <a:latin typeface="+mn-lt"/>
            </a:endParaRPr>
          </a:p>
        </p:txBody>
      </p:sp>
      <p:sp>
        <p:nvSpPr>
          <p:cNvPr id="81939" name="TextBox 27"/>
          <p:cNvSpPr txBox="1">
            <a:spLocks noChangeArrowheads="1"/>
          </p:cNvSpPr>
          <p:nvPr/>
        </p:nvSpPr>
        <p:spPr bwMode="auto">
          <a:xfrm>
            <a:off x="2200189" y="2889626"/>
            <a:ext cx="1918313" cy="1954381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>
                <a:solidFill>
                  <a:srgbClr val="C00000"/>
                </a:solidFill>
                <a:latin typeface="+mn-lt"/>
              </a:rPr>
              <a:t>Реализуется </a:t>
            </a:r>
            <a:br>
              <a:rPr lang="ru-RU" altLang="ru-RU" sz="1100" b="1" dirty="0">
                <a:solidFill>
                  <a:srgbClr val="C00000"/>
                </a:solidFill>
                <a:latin typeface="+mn-lt"/>
              </a:rPr>
            </a:br>
            <a:r>
              <a:rPr lang="ru-RU" altLang="ru-RU" sz="1100" b="1" dirty="0">
                <a:latin typeface="+mn-lt"/>
              </a:rPr>
              <a:t>2 соглашения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100" dirty="0">
                <a:latin typeface="+mn-lt"/>
              </a:rPr>
              <a:t>о создании и эксплуатации объектов обращения с отходами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100" dirty="0">
                <a:latin typeface="+mn-lt"/>
              </a:rPr>
              <a:t>на территории Балахнинского и Городецкого районов Нижегородской области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100" b="1" i="1" dirty="0" smtClean="0"/>
              <a:t>(</a:t>
            </a:r>
            <a:r>
              <a:rPr lang="ru-RU" altLang="ru-RU" sz="1100" b="1" i="1" dirty="0"/>
              <a:t>объекты построены,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ru-RU" altLang="ru-RU" sz="1100" b="1" i="1" dirty="0"/>
              <a:t>стадия эксплуатации</a:t>
            </a:r>
            <a:r>
              <a:rPr lang="ru-RU" altLang="ru-RU" sz="1100" b="1" i="1" dirty="0" smtClean="0"/>
              <a:t>)</a:t>
            </a:r>
            <a:endParaRPr lang="ru-RU" altLang="ru-RU" sz="1100" b="1" i="1" dirty="0"/>
          </a:p>
        </p:txBody>
      </p:sp>
      <p:sp>
        <p:nvSpPr>
          <p:cNvPr id="81940" name="TextBox 28"/>
          <p:cNvSpPr txBox="1">
            <a:spLocks noChangeArrowheads="1"/>
          </p:cNvSpPr>
          <p:nvPr/>
        </p:nvSpPr>
        <p:spPr bwMode="auto">
          <a:xfrm>
            <a:off x="4336026" y="2889626"/>
            <a:ext cx="2408903" cy="1954381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>
                <a:solidFill>
                  <a:srgbClr val="C00000"/>
                </a:solidFill>
                <a:latin typeface="+mn-lt"/>
              </a:rPr>
              <a:t>Реализуется </a:t>
            </a:r>
            <a:r>
              <a:rPr lang="ru-RU" altLang="ru-RU" sz="1100" b="1" dirty="0">
                <a:solidFill>
                  <a:srgbClr val="339933"/>
                </a:solidFill>
                <a:latin typeface="+mn-lt"/>
              </a:rPr>
              <a:t/>
            </a:r>
            <a:br>
              <a:rPr lang="ru-RU" altLang="ru-RU" sz="1100" b="1" dirty="0">
                <a:solidFill>
                  <a:srgbClr val="339933"/>
                </a:solidFill>
                <a:latin typeface="+mn-lt"/>
              </a:rPr>
            </a:br>
            <a:r>
              <a:rPr lang="ru-RU" altLang="ru-RU" sz="1100" b="1" dirty="0">
                <a:latin typeface="+mn-lt"/>
              </a:rPr>
              <a:t>1 соглашение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sz="1100" dirty="0">
                <a:latin typeface="+mn-lt"/>
              </a:rPr>
              <a:t>о реконструкции и оснащении действующих помещений </a:t>
            </a:r>
            <a:r>
              <a:rPr lang="ru-RU" sz="1100" dirty="0" err="1" smtClean="0">
                <a:latin typeface="+mn-lt"/>
              </a:rPr>
              <a:t>хозкорпуса</a:t>
            </a:r>
            <a:r>
              <a:rPr lang="ru-RU" sz="1100" dirty="0">
                <a:latin typeface="+mn-lt"/>
              </a:rPr>
              <a:t> </a:t>
            </a:r>
            <a:r>
              <a:rPr lang="ru-RU" sz="1100" dirty="0" smtClean="0">
                <a:latin typeface="+mn-lt"/>
              </a:rPr>
              <a:t>ГБУЗ </a:t>
            </a:r>
            <a:r>
              <a:rPr lang="ru-RU" sz="1100" dirty="0">
                <a:latin typeface="+mn-lt"/>
              </a:rPr>
              <a:t>НО «Городская клиническая больница </a:t>
            </a:r>
            <a:r>
              <a:rPr lang="ru-RU" sz="1100" dirty="0" smtClean="0">
                <a:latin typeface="+mn-lt"/>
              </a:rPr>
              <a:t> № </a:t>
            </a:r>
            <a:r>
              <a:rPr lang="ru-RU" sz="1100" dirty="0">
                <a:latin typeface="+mn-lt"/>
              </a:rPr>
              <a:t>13 Автозаводского района </a:t>
            </a:r>
            <a:r>
              <a:rPr lang="ru-RU" sz="1100" dirty="0" err="1">
                <a:latin typeface="+mn-lt"/>
              </a:rPr>
              <a:t>г.Н.Новгорода</a:t>
            </a:r>
            <a:r>
              <a:rPr lang="ru-RU" sz="1100" dirty="0">
                <a:latin typeface="+mn-lt"/>
              </a:rPr>
              <a:t>»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sz="1100" dirty="0">
                <a:latin typeface="+mn-lt"/>
              </a:rPr>
              <a:t>под </a:t>
            </a:r>
            <a:r>
              <a:rPr lang="ru-RU" sz="1100" dirty="0" smtClean="0">
                <a:latin typeface="+mn-lt"/>
              </a:rPr>
              <a:t>патологоанатомическое </a:t>
            </a:r>
            <a:r>
              <a:rPr lang="ru-RU" sz="1100" dirty="0">
                <a:latin typeface="+mn-lt"/>
              </a:rPr>
              <a:t>отделение (морг) и траурные залы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1100" b="1" i="1" dirty="0" smtClean="0">
                <a:latin typeface="+mn-lt"/>
              </a:rPr>
              <a:t>(</a:t>
            </a:r>
            <a:r>
              <a:rPr lang="ru-RU" altLang="ru-RU" sz="1100" b="1" i="1" dirty="0">
                <a:latin typeface="+mn-lt"/>
              </a:rPr>
              <a:t>стадия проектирования</a:t>
            </a:r>
            <a:r>
              <a:rPr lang="ru-RU" altLang="ru-RU" sz="1100" b="1" i="1" dirty="0" smtClean="0">
                <a:latin typeface="+mn-lt"/>
              </a:rPr>
              <a:t>)</a:t>
            </a:r>
            <a:endParaRPr lang="ru-RU" altLang="ru-RU" sz="1400" b="1" i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27" name="Picture 3" descr="C:\Users\MNMolkova\Downloads\pngtree-school-icon-for-your-project-png-image_15575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301" y="1200313"/>
            <a:ext cx="976974" cy="104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"/>
          <p:cNvSpPr txBox="1">
            <a:spLocks noChangeArrowheads="1"/>
          </p:cNvSpPr>
          <p:nvPr/>
        </p:nvSpPr>
        <p:spPr bwMode="auto">
          <a:xfrm>
            <a:off x="10216917" y="2399892"/>
            <a:ext cx="17218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>
                <a:latin typeface="+mn-lt"/>
              </a:rPr>
              <a:t>Образование</a:t>
            </a: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10107560" y="2889626"/>
            <a:ext cx="1884305" cy="1954381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>
                <a:solidFill>
                  <a:srgbClr val="C00000"/>
                </a:solidFill>
                <a:latin typeface="+mn-lt"/>
              </a:rPr>
              <a:t>Реализуется </a:t>
            </a:r>
            <a:r>
              <a:rPr lang="ru-RU" altLang="ru-RU" sz="1100" b="1" dirty="0">
                <a:solidFill>
                  <a:srgbClr val="000000"/>
                </a:solidFill>
                <a:latin typeface="+mn-lt"/>
              </a:rPr>
              <a:t/>
            </a:r>
            <a:br>
              <a:rPr lang="ru-RU" altLang="ru-RU" sz="1100" b="1" dirty="0">
                <a:solidFill>
                  <a:srgbClr val="000000"/>
                </a:solidFill>
                <a:latin typeface="+mn-lt"/>
              </a:rPr>
            </a:br>
            <a:r>
              <a:rPr lang="ru-RU" altLang="ru-RU" sz="1100" b="1" dirty="0">
                <a:solidFill>
                  <a:srgbClr val="000000"/>
                </a:solidFill>
                <a:latin typeface="+mn-lt"/>
              </a:rPr>
              <a:t>1 соглашение 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sz="1100" dirty="0">
                <a:latin typeface="+mn-lt"/>
              </a:rPr>
              <a:t>о создании и эксплуатации единого образовательного комплекса вместимостью  4550 мест, расположенного       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sz="1100" dirty="0">
                <a:latin typeface="+mn-lt"/>
              </a:rPr>
              <a:t>     в г. </a:t>
            </a:r>
            <a:r>
              <a:rPr lang="ru-RU" sz="1100" dirty="0" err="1">
                <a:latin typeface="+mn-lt"/>
              </a:rPr>
              <a:t>Н.Новгороде</a:t>
            </a:r>
            <a:r>
              <a:rPr lang="ru-RU" sz="1100" dirty="0">
                <a:latin typeface="+mn-lt"/>
              </a:rPr>
              <a:t> и городском округе г. Бор Нижегородской </a:t>
            </a:r>
            <a:r>
              <a:rPr lang="ru-RU" sz="1100" dirty="0" smtClean="0">
                <a:latin typeface="+mn-lt"/>
              </a:rPr>
              <a:t>области</a:t>
            </a:r>
            <a:r>
              <a:rPr lang="ru-RU" sz="1100" dirty="0">
                <a:latin typeface="+mn-lt"/>
              </a:rPr>
              <a:t> </a:t>
            </a:r>
            <a:r>
              <a:rPr lang="ru-RU" altLang="ru-RU" sz="1100" b="1" i="1" dirty="0" smtClean="0">
                <a:latin typeface="+mn-lt"/>
              </a:rPr>
              <a:t>(стадия </a:t>
            </a:r>
            <a:r>
              <a:rPr lang="ru-RU" altLang="ru-RU" sz="1100" b="1" i="1" dirty="0">
                <a:latin typeface="+mn-lt"/>
              </a:rPr>
              <a:t>проектирования</a:t>
            </a:r>
            <a:r>
              <a:rPr lang="ru-RU" altLang="ru-RU" sz="1100" b="1" i="1" dirty="0" smtClean="0">
                <a:latin typeface="+mn-lt"/>
              </a:rPr>
              <a:t>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486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Номер слайда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610DD07-1108-487F-B9BD-B3323DE70DC8}" type="slidenum">
              <a:rPr lang="uk-UA" altLang="ru-RU" sz="160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uk-UA" altLang="ru-RU" sz="1600">
              <a:solidFill>
                <a:schemeClr val="accent1"/>
              </a:solidFill>
            </a:endParaRPr>
          </a:p>
        </p:txBody>
      </p:sp>
      <p:sp>
        <p:nvSpPr>
          <p:cNvPr id="7316" name="Заголовок 1"/>
          <p:cNvSpPr txBox="1">
            <a:spLocks/>
          </p:cNvSpPr>
          <p:nvPr/>
        </p:nvSpPr>
        <p:spPr bwMode="auto">
          <a:xfrm>
            <a:off x="1955810" y="129323"/>
            <a:ext cx="8897541" cy="81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endParaRPr lang="ru-RU" sz="2000" b="1" dirty="0">
              <a:latin typeface="Times New Roman" pitchFamily="18" charset="0"/>
              <a:ea typeface="Open Sans"/>
              <a:cs typeface="Times New Roman" pitchFamily="18" charset="0"/>
            </a:endParaRPr>
          </a:p>
          <a:p>
            <a:pPr algn="ctr">
              <a:defRPr/>
            </a:pPr>
            <a:endParaRPr lang="ru-RU" sz="2000" b="1" dirty="0">
              <a:latin typeface="Times New Roman" pitchFamily="18" charset="0"/>
              <a:ea typeface="Open Sans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latin typeface="Times New Roman" pitchFamily="18" charset="0"/>
                <a:ea typeface="Open Sans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Open Sans"/>
                <a:cs typeface="Times New Roman" pitchFamily="18" charset="0"/>
              </a:rPr>
              <a:t>Завершенные проекты государственно-частного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Open Sans"/>
                <a:cs typeface="Times New Roman" pitchFamily="18" charset="0"/>
              </a:rPr>
              <a:t>партнерства (ГЧП)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Open Sans"/>
                <a:cs typeface="Times New Roman" pitchFamily="18" charset="0"/>
              </a:rPr>
              <a:t>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Open Sans"/>
                <a:cs typeface="Times New Roman" pitchFamily="18" charset="0"/>
              </a:rPr>
              <a:t>концессии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Open Sans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Open Sans"/>
                <a:cs typeface="Times New Roman" pitchFamily="18" charset="0"/>
              </a:rPr>
              <a:t>Нижегородской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Open Sans"/>
                <a:cs typeface="Times New Roman" pitchFamily="18" charset="0"/>
              </a:rPr>
              <a:t>области</a:t>
            </a:r>
            <a:endParaRPr lang="ru-RU" sz="2400" b="1" dirty="0">
              <a:solidFill>
                <a:srgbClr val="C00000"/>
              </a:solidFill>
              <a:latin typeface="+mn-lt"/>
              <a:ea typeface="Open Sans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+mn-lt"/>
              <a:ea typeface="Open Sans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+mn-lt"/>
              <a:ea typeface="Open Sans"/>
              <a:cs typeface="Times New Roman" pitchFamily="18" charset="0"/>
            </a:endParaRPr>
          </a:p>
        </p:txBody>
      </p:sp>
      <p:pic>
        <p:nvPicPr>
          <p:cNvPr id="41988" name="Picture 149" descr="C:\Users\MNMolkova\Downloads\111825-olympics-games-athle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3" b="33118"/>
          <a:stretch>
            <a:fillRect/>
          </a:stretch>
        </p:blipFill>
        <p:spPr bwMode="auto">
          <a:xfrm>
            <a:off x="1441623" y="1141694"/>
            <a:ext cx="1161534" cy="122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52" descr="C:\Users\MNMolkova\Downloads\traffic_jam_filled16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246" y="1365471"/>
            <a:ext cx="1188774" cy="81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9" name="TextBox 1"/>
          <p:cNvSpPr txBox="1">
            <a:spLocks noChangeArrowheads="1"/>
          </p:cNvSpPr>
          <p:nvPr/>
        </p:nvSpPr>
        <p:spPr bwMode="auto">
          <a:xfrm>
            <a:off x="848497" y="2396121"/>
            <a:ext cx="24383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>
                <a:latin typeface="+mn-lt"/>
              </a:rPr>
              <a:t>Физическая </a:t>
            </a:r>
            <a:r>
              <a:rPr lang="ru-RU" altLang="ru-RU" sz="1400" b="1" dirty="0" smtClean="0">
                <a:latin typeface="+mn-lt"/>
              </a:rPr>
              <a:t>культура и </a:t>
            </a:r>
            <a:r>
              <a:rPr lang="ru-RU" altLang="ru-RU" sz="1400" b="1" dirty="0">
                <a:latin typeface="+mn-lt"/>
              </a:rPr>
              <a:t>спорт</a:t>
            </a:r>
          </a:p>
        </p:txBody>
      </p:sp>
      <p:sp>
        <p:nvSpPr>
          <p:cNvPr id="81933" name="TextBox 4"/>
          <p:cNvSpPr txBox="1">
            <a:spLocks noChangeArrowheads="1"/>
          </p:cNvSpPr>
          <p:nvPr/>
        </p:nvSpPr>
        <p:spPr bwMode="auto">
          <a:xfrm>
            <a:off x="6033878" y="2247193"/>
            <a:ext cx="324951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1500"/>
              </a:lnSpc>
              <a:spcBef>
                <a:spcPts val="1200"/>
              </a:spcBef>
              <a:buNone/>
              <a:defRPr/>
            </a:pPr>
            <a:r>
              <a:rPr lang="ru-RU" altLang="ru-RU" sz="1400" b="1" dirty="0">
                <a:latin typeface="+mn-lt"/>
              </a:rPr>
              <a:t>Строительство автодорог </a:t>
            </a:r>
          </a:p>
          <a:p>
            <a:pPr algn="ctr">
              <a:lnSpc>
                <a:spcPts val="1500"/>
              </a:lnSpc>
              <a:spcBef>
                <a:spcPct val="0"/>
              </a:spcBef>
              <a:buNone/>
              <a:defRPr/>
            </a:pPr>
            <a:r>
              <a:rPr lang="ru-RU" altLang="ru-RU" sz="1400" b="1" dirty="0">
                <a:latin typeface="+mn-lt"/>
              </a:rPr>
              <a:t>и управление </a:t>
            </a:r>
            <a:r>
              <a:rPr lang="ru-RU" altLang="ru-RU" sz="1400" b="1" dirty="0" smtClean="0">
                <a:latin typeface="+mn-lt"/>
              </a:rPr>
              <a:t>дорожным движением</a:t>
            </a:r>
            <a:endParaRPr lang="ru-RU" altLang="ru-RU" sz="1400" b="1" dirty="0">
              <a:latin typeface="+mn-lt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33287" y="2810194"/>
            <a:ext cx="3910343" cy="2462213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sz="1200" b="1" dirty="0" smtClean="0"/>
              <a:t>В </a:t>
            </a:r>
            <a:r>
              <a:rPr lang="ru-RU" sz="1200" b="1" dirty="0"/>
              <a:t>2019 г. </a:t>
            </a:r>
            <a:r>
              <a:rPr lang="ru-RU" sz="1200" b="1" dirty="0">
                <a:solidFill>
                  <a:srgbClr val="C00000"/>
                </a:solidFill>
                <a:latin typeface="+mn-lt"/>
              </a:rPr>
              <a:t>з</a:t>
            </a:r>
            <a:r>
              <a:rPr lang="ru-RU" altLang="ru-RU" sz="1200" b="1" dirty="0">
                <a:solidFill>
                  <a:srgbClr val="C00000"/>
                </a:solidFill>
                <a:latin typeface="+mn-lt"/>
              </a:rPr>
              <a:t>авершено</a:t>
            </a:r>
            <a:r>
              <a:rPr lang="ru-RU" altLang="ru-RU" sz="1200" b="1" dirty="0" smtClean="0"/>
              <a:t>  1 соглашение </a:t>
            </a:r>
            <a:r>
              <a:rPr lang="ru-RU" altLang="ru-RU" sz="1200" dirty="0"/>
              <a:t>о </a:t>
            </a:r>
            <a:r>
              <a:rPr lang="ru-RU" sz="1200" dirty="0"/>
              <a:t>создании и эксплуатации </a:t>
            </a:r>
            <a:r>
              <a:rPr lang="ru-RU" altLang="ru-RU" sz="1200" dirty="0" err="1" smtClean="0"/>
              <a:t>ФОКов</a:t>
            </a:r>
            <a:r>
              <a:rPr lang="ru-RU" altLang="ru-RU" sz="1200" dirty="0" smtClean="0"/>
              <a:t> в </a:t>
            </a:r>
            <a:r>
              <a:rPr lang="ru-RU" sz="1200" dirty="0" err="1" smtClean="0"/>
              <a:t>Арзамасском</a:t>
            </a:r>
            <a:r>
              <a:rPr lang="ru-RU" sz="1200" dirty="0" smtClean="0"/>
              <a:t>, Городецком, </a:t>
            </a:r>
            <a:r>
              <a:rPr lang="ru-RU" sz="1200" dirty="0" err="1" smtClean="0"/>
              <a:t>Починковском</a:t>
            </a:r>
            <a:r>
              <a:rPr lang="ru-RU" sz="1200" dirty="0" smtClean="0"/>
              <a:t> районах  </a:t>
            </a:r>
            <a:r>
              <a:rPr lang="ru-RU" altLang="ru-RU" sz="1200" dirty="0" smtClean="0"/>
              <a:t>и </a:t>
            </a:r>
            <a:r>
              <a:rPr lang="ru-RU" altLang="ru-RU" sz="1200" dirty="0"/>
              <a:t>ледовых </a:t>
            </a:r>
            <a:r>
              <a:rPr lang="ru-RU" altLang="ru-RU" sz="1200" dirty="0" smtClean="0"/>
              <a:t>дворцов в</a:t>
            </a:r>
            <a:r>
              <a:rPr lang="ru-RU" sz="1200" dirty="0" smtClean="0"/>
              <a:t> </a:t>
            </a:r>
            <a:r>
              <a:rPr lang="ru-RU" sz="1200" dirty="0" err="1"/>
              <a:t>г.о</a:t>
            </a:r>
            <a:r>
              <a:rPr lang="ru-RU" sz="1200" dirty="0"/>
              <a:t>. </a:t>
            </a:r>
            <a:r>
              <a:rPr lang="ru-RU" sz="1200" dirty="0" err="1"/>
              <a:t>Навашинском</a:t>
            </a:r>
            <a:r>
              <a:rPr lang="ru-RU" sz="1200" dirty="0"/>
              <a:t> </a:t>
            </a:r>
            <a:r>
              <a:rPr lang="ru-RU" sz="1200" dirty="0" smtClean="0"/>
              <a:t>и </a:t>
            </a:r>
            <a:r>
              <a:rPr lang="ru-RU" sz="1200" dirty="0" err="1" smtClean="0"/>
              <a:t>Сеченовском</a:t>
            </a:r>
            <a:r>
              <a:rPr lang="ru-RU" sz="1200" dirty="0" smtClean="0"/>
              <a:t> районе Нижегородской области.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ru-RU" sz="1200" dirty="0" smtClean="0"/>
              <a:t>По итогам реализации соглашения построено </a:t>
            </a:r>
            <a:r>
              <a:rPr lang="ru-RU" sz="1200" b="1" dirty="0" smtClean="0"/>
              <a:t>3</a:t>
            </a:r>
            <a:r>
              <a:rPr lang="ru-RU" sz="1200" dirty="0" smtClean="0"/>
              <a:t> </a:t>
            </a:r>
            <a:r>
              <a:rPr lang="ru-RU" sz="1200" b="1" dirty="0" err="1" smtClean="0"/>
              <a:t>ФОКа</a:t>
            </a:r>
            <a:r>
              <a:rPr lang="ru-RU" sz="1200" dirty="0" smtClean="0"/>
              <a:t> (в</a:t>
            </a:r>
            <a:r>
              <a:rPr lang="ru-RU" altLang="ru-RU" sz="1200" dirty="0" smtClean="0"/>
              <a:t> </a:t>
            </a:r>
            <a:r>
              <a:rPr lang="ru-RU" sz="1200" dirty="0" err="1"/>
              <a:t>Арзамасском</a:t>
            </a:r>
            <a:r>
              <a:rPr lang="ru-RU" sz="1200" dirty="0"/>
              <a:t>, Городецком, </a:t>
            </a:r>
            <a:r>
              <a:rPr lang="ru-RU" sz="1200" dirty="0" err="1"/>
              <a:t>Починковском</a:t>
            </a:r>
            <a:r>
              <a:rPr lang="ru-RU" sz="1200" dirty="0"/>
              <a:t> </a:t>
            </a:r>
            <a:r>
              <a:rPr lang="ru-RU" sz="1200" dirty="0" smtClean="0"/>
              <a:t>районах)  и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sz="1200" b="1" dirty="0" smtClean="0"/>
              <a:t>2 ледовых дворца</a:t>
            </a:r>
            <a:r>
              <a:rPr lang="ru-RU" sz="1200" dirty="0" smtClean="0"/>
              <a:t> (</a:t>
            </a:r>
            <a:r>
              <a:rPr lang="ru-RU" altLang="ru-RU" sz="1200" dirty="0"/>
              <a:t>в</a:t>
            </a:r>
            <a:r>
              <a:rPr lang="ru-RU" sz="1200" dirty="0"/>
              <a:t> </a:t>
            </a:r>
            <a:r>
              <a:rPr lang="ru-RU" sz="1200" dirty="0" err="1"/>
              <a:t>г.о</a:t>
            </a:r>
            <a:r>
              <a:rPr lang="ru-RU" sz="1200" dirty="0"/>
              <a:t>. </a:t>
            </a:r>
            <a:r>
              <a:rPr lang="ru-RU" sz="1200" dirty="0" err="1"/>
              <a:t>Навашинском</a:t>
            </a:r>
            <a:r>
              <a:rPr lang="ru-RU" sz="1200" dirty="0"/>
              <a:t> и </a:t>
            </a:r>
            <a:r>
              <a:rPr lang="ru-RU" sz="1200" dirty="0" err="1"/>
              <a:t>Сеченовском</a:t>
            </a:r>
            <a:r>
              <a:rPr lang="ru-RU" sz="1200" dirty="0"/>
              <a:t> </a:t>
            </a:r>
            <a:r>
              <a:rPr lang="ru-RU" sz="1200" dirty="0" smtClean="0"/>
              <a:t>районе).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ru-RU" sz="1200" dirty="0" smtClean="0"/>
              <a:t>Указанные объекты </a:t>
            </a:r>
            <a:r>
              <a:rPr lang="ru-RU" sz="1200" dirty="0"/>
              <a:t>стоимостью  </a:t>
            </a:r>
            <a:r>
              <a:rPr lang="ru-RU" sz="1200" b="1" dirty="0"/>
              <a:t>1 833,87 млн </a:t>
            </a:r>
            <a:r>
              <a:rPr lang="ru-RU" sz="1200" b="1" dirty="0" smtClean="0"/>
              <a:t>рублей</a:t>
            </a:r>
            <a:r>
              <a:rPr lang="ru-RU" sz="1200" dirty="0" smtClean="0"/>
              <a:t> переданы в государственную собственность Нижегородской области.</a:t>
            </a:r>
            <a:endParaRPr lang="ru-RU" sz="1200" dirty="0"/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4893276" y="2788650"/>
            <a:ext cx="5741774" cy="2483757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200" b="1" dirty="0" smtClean="0"/>
              <a:t>В 2015 г. </a:t>
            </a:r>
            <a:r>
              <a:rPr lang="ru-RU" sz="1200" b="1" dirty="0">
                <a:solidFill>
                  <a:srgbClr val="C00000"/>
                </a:solidFill>
                <a:latin typeface="+mn-lt"/>
              </a:rPr>
              <a:t>з</a:t>
            </a:r>
            <a:r>
              <a:rPr lang="ru-RU" altLang="ru-RU" sz="1200" b="1" dirty="0">
                <a:solidFill>
                  <a:srgbClr val="C00000"/>
                </a:solidFill>
                <a:latin typeface="+mn-lt"/>
              </a:rPr>
              <a:t>авершено</a:t>
            </a:r>
            <a:r>
              <a:rPr lang="ru-RU" altLang="ru-RU" sz="1200" b="1" dirty="0"/>
              <a:t>  1 соглашение </a:t>
            </a:r>
            <a:r>
              <a:rPr lang="ru-RU" sz="1200" dirty="0" smtClean="0"/>
              <a:t>по созданию и обслуживанию </a:t>
            </a:r>
            <a:r>
              <a:rPr lang="ru-RU" sz="1200" dirty="0" err="1" smtClean="0"/>
              <a:t>АПК«Безопасный</a:t>
            </a:r>
            <a:r>
              <a:rPr lang="ru-RU" sz="1200" dirty="0" smtClean="0"/>
              <a:t> </a:t>
            </a:r>
            <a:r>
              <a:rPr lang="ru-RU" sz="1200" dirty="0"/>
              <a:t>город» </a:t>
            </a:r>
            <a:r>
              <a:rPr lang="ru-RU" sz="1200" dirty="0" smtClean="0"/>
              <a:t>на </a:t>
            </a:r>
            <a:r>
              <a:rPr lang="ru-RU" sz="1200" dirty="0"/>
              <a:t>территории </a:t>
            </a:r>
            <a:r>
              <a:rPr lang="ru-RU" altLang="ru-RU" sz="1200" dirty="0" smtClean="0">
                <a:solidFill>
                  <a:srgbClr val="000000"/>
                </a:solidFill>
              </a:rPr>
              <a:t>муниципальных образований </a:t>
            </a:r>
            <a:r>
              <a:rPr lang="ru-RU" altLang="ru-RU" sz="1200" dirty="0">
                <a:solidFill>
                  <a:srgbClr val="000000"/>
                </a:solidFill>
              </a:rPr>
              <a:t>Нижегородской </a:t>
            </a:r>
            <a:r>
              <a:rPr lang="ru-RU" altLang="ru-RU" sz="1200" dirty="0" smtClean="0">
                <a:solidFill>
                  <a:srgbClr val="000000"/>
                </a:solidFill>
              </a:rPr>
              <a:t>области</a:t>
            </a:r>
            <a:r>
              <a:rPr lang="ru-RU" sz="1200" dirty="0" smtClean="0"/>
              <a:t>. </a:t>
            </a:r>
          </a:p>
          <a:p>
            <a:pPr algn="ctr">
              <a:spcBef>
                <a:spcPts val="600"/>
              </a:spcBef>
              <a:buNone/>
            </a:pPr>
            <a:r>
              <a:rPr lang="ru-RU" sz="1200" dirty="0"/>
              <a:t>По итогам реализации </a:t>
            </a:r>
            <a:r>
              <a:rPr lang="ru-RU" sz="1200" dirty="0" smtClean="0"/>
              <a:t>соглашения созданы и </a:t>
            </a:r>
            <a:r>
              <a:rPr lang="ru-RU" sz="1200" dirty="0"/>
              <a:t>переданы в государственную собственность Нижегородской </a:t>
            </a:r>
            <a:r>
              <a:rPr lang="ru-RU" sz="1200" dirty="0" smtClean="0"/>
              <a:t>области правоохранительный сегмент  АПК «Безопасный город»,  система контроля потока транспортных средств на постах ДПС и система автоматической </a:t>
            </a:r>
            <a:r>
              <a:rPr lang="ru-RU" sz="1200" dirty="0" err="1"/>
              <a:t>фотовидеофиксации</a:t>
            </a:r>
            <a:r>
              <a:rPr lang="ru-RU" sz="1200" dirty="0"/>
              <a:t> нарушений </a:t>
            </a:r>
            <a:r>
              <a:rPr lang="ru-RU" sz="1200" dirty="0" smtClean="0"/>
              <a:t>ПДД (</a:t>
            </a:r>
            <a:r>
              <a:rPr lang="ru-RU" sz="1200" b="1" dirty="0"/>
              <a:t>72  </a:t>
            </a:r>
            <a:r>
              <a:rPr lang="ru-RU" sz="1200" b="1" dirty="0" smtClean="0"/>
              <a:t>комплекса</a:t>
            </a:r>
            <a:r>
              <a:rPr lang="ru-RU" sz="1200" dirty="0" smtClean="0"/>
              <a:t>) на общую сумму </a:t>
            </a:r>
            <a:r>
              <a:rPr lang="ru-RU" sz="1200" b="1" dirty="0" smtClean="0"/>
              <a:t>803 млн рублей.</a:t>
            </a:r>
          </a:p>
          <a:p>
            <a:pPr algn="ctr">
              <a:spcBef>
                <a:spcPts val="600"/>
              </a:spcBef>
              <a:buNone/>
            </a:pPr>
            <a:r>
              <a:rPr lang="ru-RU" sz="1200" b="1" dirty="0" smtClean="0"/>
              <a:t>В </a:t>
            </a:r>
            <a:r>
              <a:rPr lang="ru-RU" sz="1200" b="1" dirty="0"/>
              <a:t>2019 г. з</a:t>
            </a:r>
            <a:r>
              <a:rPr lang="ru-RU" altLang="ru-RU" sz="1200" b="1" dirty="0"/>
              <a:t>авершено  </a:t>
            </a:r>
            <a:r>
              <a:rPr lang="ru-RU" altLang="ru-RU" sz="1200" b="1" dirty="0" smtClean="0"/>
              <a:t>1 </a:t>
            </a:r>
            <a:r>
              <a:rPr lang="ru-RU" altLang="ru-RU" sz="1200" b="1" dirty="0"/>
              <a:t>соглашение</a:t>
            </a:r>
            <a:r>
              <a:rPr lang="ru-RU" altLang="ru-RU" sz="1200" b="1" dirty="0" smtClean="0">
                <a:latin typeface="+mn-lt"/>
              </a:rPr>
              <a:t> </a:t>
            </a:r>
            <a:r>
              <a:rPr lang="ru-RU" altLang="ru-RU" sz="1200" dirty="0" smtClean="0">
                <a:latin typeface="+mn-lt"/>
              </a:rPr>
              <a:t>по развитию системы </a:t>
            </a:r>
            <a:r>
              <a:rPr lang="ru-RU" sz="1200" dirty="0" err="1" smtClean="0"/>
              <a:t>фотовидеофиксации</a:t>
            </a:r>
            <a:r>
              <a:rPr lang="ru-RU" sz="1200" dirty="0" smtClean="0"/>
              <a:t> </a:t>
            </a:r>
            <a:r>
              <a:rPr lang="ru-RU" sz="1200" dirty="0"/>
              <a:t>нарушений </a:t>
            </a:r>
            <a:r>
              <a:rPr lang="ru-RU" sz="1200" dirty="0" smtClean="0"/>
              <a:t>ПДД на </a:t>
            </a:r>
            <a:r>
              <a:rPr lang="ru-RU" sz="1200" dirty="0"/>
              <a:t>территории </a:t>
            </a:r>
            <a:r>
              <a:rPr lang="ru-RU" altLang="ru-RU" sz="1200" dirty="0">
                <a:solidFill>
                  <a:srgbClr val="000000"/>
                </a:solidFill>
              </a:rPr>
              <a:t>муниципальных образований Нижегородской </a:t>
            </a:r>
            <a:r>
              <a:rPr lang="ru-RU" altLang="ru-RU" sz="1200" dirty="0" smtClean="0">
                <a:solidFill>
                  <a:srgbClr val="000000"/>
                </a:solidFill>
              </a:rPr>
              <a:t>области.</a:t>
            </a:r>
          </a:p>
          <a:p>
            <a:pPr algn="ctr">
              <a:spcBef>
                <a:spcPts val="600"/>
              </a:spcBef>
              <a:buNone/>
            </a:pPr>
            <a:r>
              <a:rPr lang="ru-RU" sz="1200" dirty="0"/>
              <a:t>По итогам реализации соглашения созданы и переданы в государственную </a:t>
            </a:r>
            <a:r>
              <a:rPr lang="ru-RU" sz="1200" dirty="0" smtClean="0"/>
              <a:t>собственность Нижегородской области </a:t>
            </a:r>
            <a:r>
              <a:rPr lang="ru-RU" sz="1200" b="1" dirty="0" smtClean="0"/>
              <a:t>70 </a:t>
            </a:r>
            <a:r>
              <a:rPr lang="ru-RU" sz="1200" b="1" dirty="0"/>
              <a:t>комплексов</a:t>
            </a:r>
            <a:r>
              <a:rPr lang="ru-RU" sz="1200" dirty="0"/>
              <a:t> </a:t>
            </a:r>
            <a:r>
              <a:rPr lang="ru-RU" sz="1200" dirty="0" err="1"/>
              <a:t>фотовидеофиксации</a:t>
            </a:r>
            <a:r>
              <a:rPr lang="ru-RU" sz="1200" dirty="0"/>
              <a:t> нарушений ПДД </a:t>
            </a:r>
            <a:r>
              <a:rPr lang="ru-RU" sz="1200" dirty="0" smtClean="0"/>
              <a:t> на сумму  </a:t>
            </a:r>
            <a:r>
              <a:rPr lang="ru-RU" sz="1200" b="1" dirty="0" smtClean="0"/>
              <a:t>365 млн рублей.</a:t>
            </a:r>
            <a:endParaRPr lang="ru-RU" altLang="ru-RU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113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083" y="122806"/>
            <a:ext cx="10881681" cy="536086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ea typeface="Open Sans"/>
                <a:cs typeface="Times New Roman" pitchFamily="18" charset="0"/>
              </a:rPr>
              <a:t>Роль министерства в мобилизации доходов по налогу на имущество и земельного налога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4548" y="1028701"/>
            <a:ext cx="3102429" cy="1363435"/>
          </a:xfrm>
        </p:spPr>
        <p:txBody>
          <a:bodyPr/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1. Верификация  сведений об объектах недвижимости, расположенных на территории Нижегородской области,  содержащихся в базах Единого государственного реестра недвижимости и налоговой службы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E280726-ED14-4153-9E77-83EF0F5705B2}" type="slidenum">
              <a:rPr lang="uk-UA" altLang="ru-RU" smtClean="0"/>
              <a:pPr>
                <a:defRPr/>
              </a:pPr>
              <a:t>23</a:t>
            </a:fld>
            <a:endParaRPr lang="uk-UA" alt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372878" y="1710418"/>
            <a:ext cx="1044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27171" y="996043"/>
            <a:ext cx="6539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497160" y="833627"/>
            <a:ext cx="7694840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itchFamily="2" charset="2"/>
              <a:buChar char="Ø"/>
            </a:pPr>
            <a:r>
              <a:rPr lang="ru-RU" sz="105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  В целях формирования достоверной налогооблагаемой базы министерством совместно </a:t>
            </a:r>
            <a:r>
              <a:rPr lang="ru-RU" sz="105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с </a:t>
            </a:r>
            <a:r>
              <a:rPr lang="ru-RU" sz="105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Управлением </a:t>
            </a:r>
            <a:r>
              <a:rPr lang="ru-RU" sz="105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Росреестра по Нижегородской области, УФНС по НО, </a:t>
            </a:r>
            <a:r>
              <a:rPr lang="ru-RU" sz="105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филиалом </a:t>
            </a:r>
            <a:r>
              <a:rPr lang="ru-RU" sz="105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ФГБУ «ФКП Росреестра» по Нижегородской </a:t>
            </a:r>
            <a:r>
              <a:rPr lang="ru-RU" sz="105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области проводятся работы по верификации - уточнению сведений об объектах недвижимости, содержащихся в базах данных Росреестра и налоговых органов. </a:t>
            </a:r>
            <a:r>
              <a:rPr lang="ru-RU" sz="105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В целях координации </a:t>
            </a:r>
            <a:r>
              <a:rPr lang="ru-RU" sz="105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данной работы создана  межведомственная рабочая группа, в которую входят руководители Управления Росреестра по Нижегородской области, </a:t>
            </a:r>
            <a:r>
              <a:rPr lang="ru-RU" sz="105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УФНС по Нижегородской области, филиала ФГБУ «ФКП Росреестра» по Нижегородской </a:t>
            </a:r>
            <a:r>
              <a:rPr lang="ru-RU" sz="105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области, а также </a:t>
            </a:r>
            <a:r>
              <a:rPr lang="ru-RU" sz="105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минимущества</a:t>
            </a:r>
            <a:r>
              <a:rPr lang="ru-RU" sz="105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 </a:t>
            </a:r>
            <a:endParaRPr lang="ru-RU" sz="105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05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    В </a:t>
            </a:r>
            <a:r>
              <a:rPr lang="ru-RU" sz="105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соответствии с </a:t>
            </a:r>
            <a:r>
              <a:rPr lang="ru-RU" sz="105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разработанной </a:t>
            </a:r>
            <a:r>
              <a:rPr lang="ru-RU" sz="105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министерством Инструкцией органами местного самоуправления </a:t>
            </a:r>
            <a:r>
              <a:rPr lang="ru-RU" sz="105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проводится работа по </a:t>
            </a:r>
            <a:r>
              <a:rPr lang="ru-RU" sz="105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вовлечению неоформленных объектов недвижимости в налоговый оборот на территории Нижегородской </a:t>
            </a:r>
            <a:r>
              <a:rPr lang="ru-RU" sz="105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области.   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05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    В </a:t>
            </a:r>
            <a:r>
              <a:rPr lang="ru-RU" sz="105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соответствии с приказом министерства от 07.02.2020 № 326-13-58701/20 принята в опытную </a:t>
            </a:r>
            <a:r>
              <a:rPr lang="ru-RU" sz="105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эксплуатацию </a:t>
            </a:r>
            <a:r>
              <a:rPr lang="ru-RU" sz="105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ведомственная информационная система мобилизации налоговых и неналоговых доходов (далее – ВИС МННД НО</a:t>
            </a:r>
            <a:r>
              <a:rPr lang="ru-RU" sz="105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), организован эксперимент по внедрению данной системы в </a:t>
            </a:r>
            <a:r>
              <a:rPr lang="ru-RU" sz="105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г.Нижнем</a:t>
            </a:r>
            <a:r>
              <a:rPr lang="ru-RU" sz="105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Новгороде и </a:t>
            </a:r>
            <a:r>
              <a:rPr lang="ru-RU" sz="105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Сергачском</a:t>
            </a:r>
            <a:r>
              <a:rPr lang="ru-RU" sz="105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муниципальном районе.</a:t>
            </a:r>
            <a:endParaRPr lang="ru-RU" sz="105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4548" y="2885207"/>
            <a:ext cx="30697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+mn-lt"/>
              </a:rPr>
              <a:t>2.</a:t>
            </a:r>
            <a:r>
              <a:rPr lang="ru-RU" sz="1400" dirty="0" smtClean="0">
                <a:latin typeface="+mn-lt"/>
              </a:rPr>
              <a:t> </a:t>
            </a:r>
            <a:r>
              <a:rPr lang="ru-RU" sz="1400" b="1" dirty="0" smtClean="0">
                <a:latin typeface="+mn-lt"/>
              </a:rPr>
              <a:t>Определение </a:t>
            </a:r>
            <a:r>
              <a:rPr lang="ru-RU" sz="1400" b="1" dirty="0">
                <a:latin typeface="+mn-lt"/>
              </a:rPr>
              <a:t>перечня объектов недвижимого имущества, в </a:t>
            </a:r>
            <a:r>
              <a:rPr lang="ru-RU" sz="1400" b="1" dirty="0" smtClean="0">
                <a:latin typeface="+mn-lt"/>
              </a:rPr>
              <a:t>отношении которых </a:t>
            </a:r>
            <a:r>
              <a:rPr lang="ru-RU" sz="1400" b="1" dirty="0">
                <a:latin typeface="+mn-lt"/>
              </a:rPr>
              <a:t/>
            </a:r>
            <a:br>
              <a:rPr lang="ru-RU" sz="1400" b="1" dirty="0">
                <a:latin typeface="+mn-lt"/>
              </a:rPr>
            </a:br>
            <a:r>
              <a:rPr lang="ru-RU" sz="1400" b="1" dirty="0">
                <a:latin typeface="+mn-lt"/>
              </a:rPr>
              <a:t>налоговая </a:t>
            </a:r>
            <a:r>
              <a:rPr lang="ru-RU" sz="1400" b="1" dirty="0" smtClean="0">
                <a:latin typeface="+mn-lt"/>
              </a:rPr>
              <a:t>база </a:t>
            </a:r>
            <a:r>
              <a:rPr lang="ru-RU" sz="1400" b="1" dirty="0">
                <a:latin typeface="+mn-lt"/>
              </a:rPr>
              <a:t>определяется </a:t>
            </a:r>
            <a:r>
              <a:rPr lang="ru-RU" sz="1400" b="1" dirty="0" smtClean="0">
                <a:latin typeface="+mn-lt"/>
              </a:rPr>
              <a:t>как </a:t>
            </a:r>
            <a:r>
              <a:rPr lang="ru-RU" sz="1400" b="1" dirty="0">
                <a:latin typeface="+mn-lt"/>
              </a:rPr>
              <a:t>кадастровая стоимость (далее – Перечень</a:t>
            </a:r>
            <a:r>
              <a:rPr lang="ru-RU" sz="1400" b="1" dirty="0" smtClean="0">
                <a:latin typeface="+mn-lt"/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3785" y="4944505"/>
            <a:ext cx="2174187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1400" b="1" dirty="0" smtClean="0">
                <a:solidFill>
                  <a:srgbClr val="000000"/>
                </a:solidFill>
                <a:latin typeface="Calibri"/>
              </a:rPr>
              <a:t>3. Государственная </a:t>
            </a:r>
            <a:r>
              <a:rPr lang="ru-RU" sz="1400" b="1" dirty="0">
                <a:solidFill>
                  <a:srgbClr val="000000"/>
                </a:solidFill>
                <a:latin typeface="Calibri"/>
              </a:rPr>
              <a:t>кадастровая </a:t>
            </a:r>
            <a:r>
              <a:rPr lang="ru-RU" sz="1400" b="1" dirty="0" smtClean="0">
                <a:solidFill>
                  <a:srgbClr val="000000"/>
                </a:solidFill>
                <a:latin typeface="Calibri"/>
              </a:rPr>
              <a:t>оценка объектов недвижимости</a:t>
            </a:r>
            <a:endParaRPr lang="ru-RU" sz="14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72878" y="4642525"/>
            <a:ext cx="51648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itchFamily="2" charset="2"/>
              <a:buChar char="Ø"/>
            </a:pPr>
            <a:r>
              <a:rPr lang="ru-RU" sz="105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Государственная кадастровая оценка (далее – ГКО) проводится в соответствии с новым законодательством, методика проведения которой призвана повысить достоверность информации об объектах </a:t>
            </a:r>
            <a:r>
              <a:rPr lang="ru-RU" sz="105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недвижимости, сделать </a:t>
            </a:r>
            <a:r>
              <a:rPr lang="ru-RU" sz="105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результаты оценки максимально </a:t>
            </a:r>
            <a:r>
              <a:rPr lang="ru-RU" sz="105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актуальными, а налогообложение – прозрачным и </a:t>
            </a:r>
            <a:r>
              <a:rPr lang="ru-RU" sz="105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понятным. </a:t>
            </a:r>
            <a:endParaRPr lang="ru-RU" sz="105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05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В 2019 </a:t>
            </a:r>
            <a:r>
              <a:rPr lang="ru-RU" sz="105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году </a:t>
            </a:r>
            <a:r>
              <a:rPr lang="ru-RU" sz="105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проведена ГКО по четырем группам </a:t>
            </a:r>
            <a:r>
              <a:rPr lang="ru-RU" sz="105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объектов недвижимости: объектов незавершенного строительства,  сооружений,  земель водного фонда, земель особо охраняемых территорий и </a:t>
            </a:r>
            <a:r>
              <a:rPr lang="ru-RU" sz="105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объектов, результаты оценки применяются с 01.01.2020 г. </a:t>
            </a:r>
            <a:endParaRPr lang="ru-RU" sz="105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05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В 2020 году будет завершена ГКО всех объектов недвижимости и земельных участков, содержащихся в ЕГРН на дату 01.01.2020 г. Результаты определения кадастровой стоимости объектов недвижимости вступят в силу с 01.01.2021 г. </a:t>
            </a:r>
            <a:endParaRPr lang="ru-RU" sz="105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15437" y="2818867"/>
            <a:ext cx="759418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itchFamily="2" charset="2"/>
              <a:buChar char="Ø"/>
            </a:pPr>
            <a:r>
              <a:rPr lang="ru-RU" sz="1050" b="1" dirty="0">
                <a:latin typeface="+mn-lt"/>
              </a:rPr>
              <a:t>С 2016 года </a:t>
            </a:r>
            <a:r>
              <a:rPr lang="ru-RU" sz="1050" b="1" dirty="0" smtClean="0">
                <a:latin typeface="+mn-lt"/>
              </a:rPr>
              <a:t>министерством определяется </a:t>
            </a:r>
            <a:r>
              <a:rPr lang="ru-RU" sz="1050" b="1" dirty="0">
                <a:latin typeface="+mn-lt"/>
              </a:rPr>
              <a:t>перечень  объектов недвижимого имущества, в отношении которых </a:t>
            </a:r>
            <a:br>
              <a:rPr lang="ru-RU" sz="1050" b="1" dirty="0">
                <a:latin typeface="+mn-lt"/>
              </a:rPr>
            </a:br>
            <a:r>
              <a:rPr lang="ru-RU" sz="1050" b="1" dirty="0">
                <a:latin typeface="+mn-lt"/>
              </a:rPr>
              <a:t>налоговая база определяется как кадастровая </a:t>
            </a:r>
            <a:r>
              <a:rPr lang="ru-RU" sz="1050" b="1" dirty="0" smtClean="0">
                <a:latin typeface="+mn-lt"/>
              </a:rPr>
              <a:t>стоимость. 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050" b="1" dirty="0">
                <a:latin typeface="+mn-lt"/>
              </a:rPr>
              <a:t> </a:t>
            </a:r>
            <a:r>
              <a:rPr lang="ru-RU" sz="1050" b="1" dirty="0" smtClean="0">
                <a:latin typeface="+mn-lt"/>
              </a:rPr>
              <a:t>С каждым годом  количество объектов недвижимости, включенных в Перечень увеличивается во-первых за </a:t>
            </a:r>
            <a:r>
              <a:rPr lang="ru-RU" sz="1050" b="1" dirty="0">
                <a:latin typeface="+mn-lt"/>
              </a:rPr>
              <a:t>счет </a:t>
            </a:r>
            <a:r>
              <a:rPr lang="ru-RU" sz="1050" b="1" dirty="0" smtClean="0">
                <a:latin typeface="+mn-lt"/>
              </a:rPr>
              <a:t>детальной проработки </a:t>
            </a:r>
            <a:r>
              <a:rPr lang="ru-RU" sz="1050" b="1" dirty="0">
                <a:latin typeface="+mn-lt"/>
              </a:rPr>
              <a:t>объектов недвижимости, фактическое </a:t>
            </a:r>
            <a:r>
              <a:rPr lang="ru-RU" sz="1050" b="1" dirty="0" smtClean="0">
                <a:latin typeface="+mn-lt"/>
              </a:rPr>
              <a:t>использование </a:t>
            </a:r>
            <a:r>
              <a:rPr lang="ru-RU" sz="1050" b="1" dirty="0">
                <a:latin typeface="+mn-lt"/>
              </a:rPr>
              <a:t>которых удовлетворяет </a:t>
            </a:r>
            <a:r>
              <a:rPr lang="ru-RU" sz="1050" b="1" dirty="0" smtClean="0">
                <a:latin typeface="+mn-lt"/>
              </a:rPr>
              <a:t>требованиям </a:t>
            </a:r>
            <a:r>
              <a:rPr lang="ru-RU" sz="1050" b="1" dirty="0">
                <a:latin typeface="+mn-lt"/>
              </a:rPr>
              <a:t>ст. 378.2.НК РФ, </a:t>
            </a:r>
            <a:r>
              <a:rPr lang="ru-RU" sz="1050" b="1" dirty="0" smtClean="0">
                <a:latin typeface="+mn-lt"/>
              </a:rPr>
              <a:t>в результате  </a:t>
            </a:r>
            <a:r>
              <a:rPr lang="ru-RU" sz="1050" b="1" dirty="0">
                <a:latin typeface="+mn-lt"/>
              </a:rPr>
              <a:t>камерального анализа и полевого </a:t>
            </a:r>
            <a:r>
              <a:rPr lang="ru-RU" sz="1050" b="1" dirty="0" smtClean="0">
                <a:latin typeface="+mn-lt"/>
              </a:rPr>
              <a:t>обследования, во-вторых за </a:t>
            </a:r>
            <a:r>
              <a:rPr lang="ru-RU" sz="1050" b="1" dirty="0">
                <a:latin typeface="+mn-lt"/>
              </a:rPr>
              <a:t>счет </a:t>
            </a:r>
            <a:r>
              <a:rPr lang="ru-RU" sz="1050" b="1" dirty="0" smtClean="0">
                <a:latin typeface="+mn-lt"/>
              </a:rPr>
              <a:t>соблюдения  требований ПЗЗ </a:t>
            </a:r>
            <a:r>
              <a:rPr lang="ru-RU" sz="1050" b="1" dirty="0">
                <a:latin typeface="+mn-lt"/>
              </a:rPr>
              <a:t>в части размещения объектов </a:t>
            </a:r>
            <a:r>
              <a:rPr lang="ru-RU" sz="1050" b="1" dirty="0" smtClean="0">
                <a:latin typeface="+mn-lt"/>
              </a:rPr>
              <a:t>недвижимости, подлежащих включению в Перечень.</a:t>
            </a:r>
            <a:endParaRPr lang="ru-RU" sz="1050" b="1" dirty="0">
              <a:latin typeface="+mn-lt"/>
            </a:endParaRP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050" b="1" dirty="0" smtClean="0">
                <a:latin typeface="+mn-lt"/>
              </a:rPr>
              <a:t>Уменьшение </a:t>
            </a:r>
            <a:r>
              <a:rPr lang="ru-RU" sz="1050" b="1" dirty="0">
                <a:latin typeface="+mn-lt"/>
              </a:rPr>
              <a:t>процента исключений </a:t>
            </a:r>
            <a:r>
              <a:rPr lang="ru-RU" sz="1050" b="1" dirty="0" smtClean="0">
                <a:latin typeface="+mn-lt"/>
              </a:rPr>
              <a:t>объектов недвижимости из Перечня по заявлениям собственников достигается </a:t>
            </a:r>
            <a:r>
              <a:rPr lang="ru-RU" sz="1050" b="1" dirty="0">
                <a:latin typeface="+mn-lt"/>
              </a:rPr>
              <a:t>за счет </a:t>
            </a:r>
            <a:r>
              <a:rPr lang="ru-RU" sz="1050" b="1" dirty="0" smtClean="0">
                <a:latin typeface="+mn-lt"/>
              </a:rPr>
              <a:t>всестороннего </a:t>
            </a:r>
            <a:r>
              <a:rPr lang="ru-RU" sz="1050" b="1" dirty="0">
                <a:latin typeface="+mn-lt"/>
              </a:rPr>
              <a:t>анализа обобщенной информации об объектах недвижимости из различных источников, таких как: ЕГРН, базы данных государственных учреждений, геоинформационные порталы, техническая документация, сведения органов местного самоуправления, открытые источники сети </a:t>
            </a:r>
            <a:r>
              <a:rPr lang="ru-RU" sz="1050" b="1" dirty="0" smtClean="0">
                <a:latin typeface="+mn-lt"/>
              </a:rPr>
              <a:t>интернет, а также обследования объектов</a:t>
            </a:r>
            <a:r>
              <a:rPr lang="ru-RU" sz="1050" dirty="0" smtClean="0">
                <a:latin typeface="+mn-lt"/>
              </a:rPr>
              <a:t>.</a:t>
            </a:r>
            <a:r>
              <a:rPr lang="ru-RU" sz="1050" dirty="0">
                <a:latin typeface="+mn-lt"/>
              </a:rPr>
              <a:t>	</a:t>
            </a:r>
            <a:endParaRPr lang="ru-RU" sz="1050" dirty="0" smtClean="0">
              <a:latin typeface="+mn-lt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372878" y="3483099"/>
            <a:ext cx="1044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407972" y="5281521"/>
            <a:ext cx="1044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597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0844A8-5D41-4207-9924-1C8BBC2E1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8104" y="118466"/>
            <a:ext cx="3476865" cy="666067"/>
          </a:xfrm>
        </p:spPr>
        <p:txBody>
          <a:bodyPr/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a typeface="Open Sans"/>
                <a:cs typeface="Times New Roman" pitchFamily="18" charset="0"/>
              </a:rPr>
              <a:t>Налоговая мобилизация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F67A81D-8110-45ED-AE53-2A29018CE94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E280726-ED14-4153-9E77-83EF0F5705B2}" type="slidenum">
              <a:rPr lang="uk-UA" altLang="ru-RU" smtClean="0"/>
              <a:pPr>
                <a:defRPr/>
              </a:pPr>
              <a:t>24</a:t>
            </a:fld>
            <a:endParaRPr lang="uk-UA" alt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A16C8BD-7746-468F-9CA3-FBCE5C2EFD50}"/>
              </a:ext>
            </a:extLst>
          </p:cNvPr>
          <p:cNvSpPr txBox="1"/>
          <p:nvPr/>
        </p:nvSpPr>
        <p:spPr>
          <a:xfrm>
            <a:off x="185296" y="915575"/>
            <a:ext cx="4396536" cy="4555093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+mn-lt"/>
              </a:rPr>
              <a:t>Цели</a:t>
            </a:r>
            <a:r>
              <a:rPr lang="ru-RU" sz="2000" dirty="0" smtClean="0">
                <a:latin typeface="+mn-lt"/>
              </a:rPr>
              <a:t>: </a:t>
            </a:r>
            <a:endParaRPr lang="ru-RU" sz="20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обеспечение более полного вовлечения в налоговый оборот объектов недвижимого имущества на территории Нижегородской области;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координация деятельности  органов исполнительной власти в целях обеспечения большей полноты, достоверности и актуальности сведений об объектах недвижимого имущества на территории Нижегородской области в базах данных </a:t>
            </a:r>
            <a:r>
              <a:rPr lang="ru-RU" dirty="0" smtClean="0">
                <a:latin typeface="+mn-lt"/>
              </a:rPr>
              <a:t>Росреестра, налоговых органов, органов власти Нижегородской области и муниципальных образований региона;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F6C0EA2B-1F07-4807-93FF-B9135F31E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7471" y="915575"/>
            <a:ext cx="7187383" cy="428891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/>
                </a:solidFill>
              </a:rPr>
              <a:t>Инструменты достижения целей</a:t>
            </a:r>
            <a:r>
              <a:rPr lang="ru-RU" sz="2000" dirty="0">
                <a:solidFill>
                  <a:schemeClr val="tx1"/>
                </a:solidFill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выявление </a:t>
            </a:r>
            <a:r>
              <a:rPr lang="ru-RU" sz="1400" dirty="0">
                <a:solidFill>
                  <a:schemeClr val="tx1"/>
                </a:solidFill>
              </a:rPr>
              <a:t>объектов недвижимого имущества, сведения о которых в базах данных Росреестра и налоговых </a:t>
            </a:r>
            <a:r>
              <a:rPr lang="ru-RU" sz="1400" dirty="0" smtClean="0">
                <a:solidFill>
                  <a:schemeClr val="tx1"/>
                </a:solidFill>
              </a:rPr>
              <a:t>органов определены некорректно;</a:t>
            </a:r>
            <a:endParaRPr lang="ru-RU" sz="14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оценка </a:t>
            </a:r>
            <a:r>
              <a:rPr lang="ru-RU" sz="1400" dirty="0">
                <a:solidFill>
                  <a:schemeClr val="tx1"/>
                </a:solidFill>
              </a:rPr>
              <a:t>выпадающих доходов консолидированного бюджета Нижегородской области по имущественным налогам в связи с неполнотой, недостоверностью, неактуальностью сведений об объектах недвижимого имущества;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мониторинг хода работ по актуализации </a:t>
            </a:r>
            <a:r>
              <a:rPr lang="ru-RU" sz="1400" dirty="0" smtClean="0">
                <a:solidFill>
                  <a:schemeClr val="tx1"/>
                </a:solidFill>
              </a:rPr>
              <a:t>органами местного самоуправления сведений </a:t>
            </a:r>
            <a:r>
              <a:rPr lang="ru-RU" sz="1400" dirty="0">
                <a:solidFill>
                  <a:schemeClr val="tx1"/>
                </a:solidFill>
              </a:rPr>
              <a:t>в базах данных Росреестра и налоговых органов;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ввод в опытную эксплуатацию ведомственной информационной системы мобилизации налоговых и неналоговых доходов «Система инвентаризации для определения полноты, достоверности и актуальности данных об объектах недвижимости в целях координации работы органов исполнительной власти по обеспечению поступления доходов от отдельных видов налогов и сборов для нужд Нижегородской области»;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создание межведомственной рабочей группы по определению полноты, достоверности и актуальности данных об объектах недвижимости в целях координации работы органов исполнительной власти по обеспечению поступления доходов от отдельных видов налогов и сборов для нужд Нижегородской </a:t>
            </a:r>
            <a:r>
              <a:rPr lang="ru-RU" sz="1400" dirty="0" smtClean="0">
                <a:solidFill>
                  <a:schemeClr val="tx1"/>
                </a:solidFill>
              </a:rPr>
              <a:t>области.</a:t>
            </a:r>
            <a:endParaRPr lang="ru-RU" dirty="0"/>
          </a:p>
          <a:p>
            <a:pPr marL="342900" indent="-342900" algn="ctr">
              <a:buFont typeface="Wingdings" panose="05000000000000000000" pitchFamily="2" charset="2"/>
              <a:buChar char="q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3148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973" y="71050"/>
            <a:ext cx="10430390" cy="619404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ea typeface="Open Sans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ea typeface="Open Sans"/>
                <a:cs typeface="Times New Roman" pitchFamily="18" charset="0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a typeface="Open Sans"/>
                <a:cs typeface="Times New Roman" pitchFamily="18" charset="0"/>
              </a:rPr>
              <a:t>Определение перечня объектов недвижимого имущества, в отношении которых 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ea typeface="Open Sans"/>
                <a:cs typeface="Times New Roman" pitchFamily="18" charset="0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a typeface="Open Sans"/>
                <a:cs typeface="Times New Roman" pitchFamily="18" charset="0"/>
              </a:rPr>
              <a:t>налоговая база определяется как кадастровая стоимость (далее – Перечень) 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ea typeface="Open Sans"/>
                <a:cs typeface="Times New Roman" pitchFamily="18" charset="0"/>
              </a:rPr>
            </a:br>
            <a:endParaRPr lang="ru-RU" sz="1800" dirty="0">
              <a:solidFill>
                <a:schemeClr val="accent1">
                  <a:lumMod val="50000"/>
                </a:schemeClr>
              </a:solidFill>
              <a:ea typeface="Open Sans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E280726-ED14-4153-9E77-83EF0F5705B2}" type="slidenum">
              <a:rPr lang="uk-UA" altLang="ru-RU" smtClean="0"/>
              <a:pPr>
                <a:defRPr/>
              </a:pPr>
              <a:t>25</a:t>
            </a:fld>
            <a:endParaRPr lang="uk-UA" alt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9AF8A71-5296-48E3-970E-7B1F4777EAC8}"/>
              </a:ext>
            </a:extLst>
          </p:cNvPr>
          <p:cNvSpPr txBox="1"/>
          <p:nvPr/>
        </p:nvSpPr>
        <p:spPr>
          <a:xfrm>
            <a:off x="443556" y="4161309"/>
            <a:ext cx="779503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+mn-lt"/>
              </a:rPr>
              <a:t>Инструменты для формирования наиболее достоверного Перечня</a:t>
            </a:r>
            <a:r>
              <a:rPr lang="ru-RU" sz="1600" b="1" dirty="0" smtClean="0">
                <a:latin typeface="+mn-lt"/>
              </a:rPr>
              <a:t>:</a:t>
            </a:r>
          </a:p>
          <a:p>
            <a:endParaRPr lang="ru-RU" sz="1200" b="1" dirty="0">
              <a:latin typeface="+mn-lt"/>
            </a:endParaRPr>
          </a:p>
          <a:p>
            <a:pPr marL="342900" indent="-342900">
              <a:buAutoNum type="arabicPeriod"/>
            </a:pPr>
            <a:r>
              <a:rPr lang="ru-RU" sz="1400" dirty="0" smtClean="0">
                <a:latin typeface="+mn-lt"/>
              </a:rPr>
              <a:t>Акты </a:t>
            </a:r>
            <a:r>
              <a:rPr lang="ru-RU" sz="1400" dirty="0">
                <a:latin typeface="+mn-lt"/>
              </a:rPr>
              <a:t>обследования объектов недвижимого имущества.</a:t>
            </a:r>
          </a:p>
          <a:p>
            <a:pPr marL="342900" indent="-342900" algn="just">
              <a:buAutoNum type="arabicPeriod"/>
            </a:pPr>
            <a:r>
              <a:rPr lang="ru-RU" sz="1400" dirty="0">
                <a:latin typeface="+mn-lt"/>
              </a:rPr>
              <a:t>Анализ решений межведомственной комиссии по рассмотрению вопросов включения объектов недвижимого имущества в перечень объектов недвижимого имущества, в отношении которых налоговая база определяется как кадастровая стоимость.</a:t>
            </a:r>
          </a:p>
          <a:p>
            <a:pPr marL="342900" indent="-342900" algn="just">
              <a:buAutoNum type="arabicPeriod"/>
            </a:pPr>
            <a:r>
              <a:rPr lang="ru-RU" sz="1400" dirty="0">
                <a:latin typeface="+mn-lt"/>
              </a:rPr>
              <a:t>Документы органов исполнительной власти Нижегородской области, органов местного самоуправления муниципальных образований Нижегородской области, собственников объектов недвижимого имущества.</a:t>
            </a:r>
          </a:p>
          <a:p>
            <a:pPr marL="342900" indent="-342900" algn="just">
              <a:buAutoNum type="arabicPeriod"/>
            </a:pPr>
            <a:r>
              <a:rPr lang="ru-RU" sz="1400" dirty="0">
                <a:latin typeface="+mn-lt"/>
              </a:rPr>
              <a:t>информация об объектах недвижимости из открытых источников, размещенных в информационно-телекоммуникационной сети «Интернет».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5CA67CB-83D9-42D1-A8EF-F04626F63F04}"/>
              </a:ext>
            </a:extLst>
          </p:cNvPr>
          <p:cNvSpPr txBox="1"/>
          <p:nvPr/>
        </p:nvSpPr>
        <p:spPr>
          <a:xfrm>
            <a:off x="8345679" y="3966558"/>
            <a:ext cx="35245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+mn-lt"/>
              </a:rPr>
              <a:t>При министерстве работает межведомственная комиссия по рассмотрению вопросов включения объектов недвижимого имущества в Перечень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634133" y="1619598"/>
            <a:ext cx="2364174" cy="1166838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/>
              <a:t>Количество объектов, включенных в Перечень 2020 года:</a:t>
            </a:r>
          </a:p>
          <a:p>
            <a:pPr algn="ctr"/>
            <a:r>
              <a:rPr lang="ru-RU" sz="1400" dirty="0"/>
              <a:t>46705</a:t>
            </a:r>
            <a:r>
              <a:rPr lang="ru-RU" sz="1600" dirty="0"/>
              <a:t> </a:t>
            </a:r>
            <a:endParaRPr lang="ru-RU" sz="16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3556" y="788230"/>
            <a:ext cx="8972293" cy="3299293"/>
          </a:xfrm>
          <a:prstGeom prst="rect">
            <a:avLst/>
          </a:prstGeom>
          <a:ln w="9525"/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00" tIns="8890" rIns="8890" bIns="8890" numCol="1" spcCol="1270" anchor="ctr" anchorCtr="0">
            <a:noAutofit/>
          </a:bodyPr>
          <a:lstStyle/>
          <a:p>
            <a:pPr marL="0" lvl="1" algn="just" defTabSz="622300">
              <a:lnSpc>
                <a:spcPct val="90000"/>
              </a:lnSpc>
              <a:spcAft>
                <a:spcPct val="15000"/>
              </a:spcAft>
            </a:pPr>
            <a:r>
              <a:rPr lang="ru-RU" sz="1600" b="1" dirty="0" smtClean="0"/>
              <a:t>Для применения </a:t>
            </a:r>
            <a:r>
              <a:rPr lang="ru-RU" sz="1600" b="1" dirty="0"/>
              <a:t>кадастровой стоимости в качестве </a:t>
            </a:r>
            <a:r>
              <a:rPr lang="ru-RU" sz="1600" b="1" dirty="0" smtClean="0"/>
              <a:t>налогооблагаемой базы по налоговой ставке в </a:t>
            </a:r>
            <a:r>
              <a:rPr lang="ru-RU" sz="1600" b="1" dirty="0"/>
              <a:t>размере 2</a:t>
            </a:r>
            <a:r>
              <a:rPr lang="ru-RU" sz="1600" b="1" dirty="0" smtClean="0"/>
              <a:t>%  </a:t>
            </a:r>
            <a:r>
              <a:rPr lang="ru-RU" sz="1600" b="1" dirty="0"/>
              <a:t>формируется Перечень, в который включаются</a:t>
            </a:r>
            <a:r>
              <a:rPr lang="ru-RU" sz="1600" b="1" dirty="0" smtClean="0"/>
              <a:t>:</a:t>
            </a:r>
            <a:endParaRPr lang="ru-RU" sz="1600" b="1" kern="1200" dirty="0" smtClean="0"/>
          </a:p>
          <a:p>
            <a:pPr marL="0" lvl="1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200" b="1" kern="1200" dirty="0" smtClean="0"/>
          </a:p>
          <a:p>
            <a:pPr marL="285750" lvl="1" indent="-285750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ru-RU" sz="1600" kern="1200" dirty="0" smtClean="0"/>
              <a:t>Объекты </a:t>
            </a:r>
            <a:r>
              <a:rPr lang="ru-RU" sz="1600" kern="1200" dirty="0"/>
              <a:t>недвижимого имущества, которые предназначены для использования в целях делового, административного или коммерческого назначения, в целях размещения торговых объектов, объектов общественного питания и (или) объектов бытового обслуживания, и здания, расположенные на земельных участках, один из видов разрешенного использования которых предусматривает размещение офисных зданий делового, административного и коммерческого назначения, размещение торговых объектов, объектов общественного питания и (или) бытового обслуживания;</a:t>
            </a:r>
          </a:p>
          <a:p>
            <a:pPr marL="285750" lvl="1" indent="-285750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ru-RU" sz="1600" kern="1200" dirty="0" smtClean="0"/>
              <a:t>Объекты </a:t>
            </a:r>
            <a:r>
              <a:rPr lang="ru-RU" sz="1600" kern="1200" dirty="0"/>
              <a:t>недвижимого имущества, которые фактически используются   в целях делового, административного  или коммерческого назначения, в целях размещения торговых объектов, объектов общественного питания и (или) бытового обслуживания</a:t>
            </a:r>
            <a:r>
              <a:rPr lang="ru-RU" sz="1400" kern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0017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710" y="140193"/>
            <a:ext cx="10430390" cy="754544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a typeface="Open Sans"/>
                <a:cs typeface="Times New Roman" pitchFamily="18" charset="0"/>
              </a:rPr>
              <a:t>Аналитическая информация по Перечню объектов недвижимого имущества, в отношении которых налоговая база определяется как кадастровая стоимость</a:t>
            </a:r>
            <a:endParaRPr lang="ru-RU" sz="2000" dirty="0">
              <a:solidFill>
                <a:schemeClr val="accent1">
                  <a:lumMod val="50000"/>
                </a:schemeClr>
              </a:solidFill>
              <a:ea typeface="Open Sans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E280726-ED14-4153-9E77-83EF0F5705B2}" type="slidenum">
              <a:rPr lang="uk-UA" altLang="ru-RU" smtClean="0"/>
              <a:pPr>
                <a:defRPr/>
              </a:pPr>
              <a:t>26</a:t>
            </a:fld>
            <a:endParaRPr lang="uk-UA" altLang="ru-RU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51392" y="1396856"/>
            <a:ext cx="3942825" cy="3430518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30000"/>
              </a:lnSpc>
            </a:pPr>
            <a:r>
              <a:rPr lang="ru-RU" sz="2900" dirty="0" smtClean="0">
                <a:solidFill>
                  <a:schemeClr val="tx1"/>
                </a:solidFill>
              </a:rPr>
              <a:t>Прогнозируемые налоговые поступления по Перечню 2020 г. составляют </a:t>
            </a:r>
            <a:r>
              <a:rPr lang="ru-RU" sz="2900" b="1" dirty="0" smtClean="0">
                <a:solidFill>
                  <a:schemeClr val="tx1"/>
                </a:solidFill>
              </a:rPr>
              <a:t>3,882 млрд руб. </a:t>
            </a:r>
          </a:p>
          <a:p>
            <a:pPr algn="just">
              <a:lnSpc>
                <a:spcPct val="130000"/>
              </a:lnSpc>
            </a:pPr>
            <a:r>
              <a:rPr lang="ru-RU" sz="2900" dirty="0" smtClean="0">
                <a:solidFill>
                  <a:schemeClr val="tx1"/>
                </a:solidFill>
              </a:rPr>
              <a:t>Количество объектов недвижимого имущества, включенных в Перечень 2020 г., регистрация права на которые по сведениям ЕГРН отсутствует, составляет 6724 объекта, потери бюджета Нижегородской области от вышеуказанных объектов недвижимого имущества составляет 0,61 млрд руб. </a:t>
            </a:r>
          </a:p>
          <a:p>
            <a:pPr algn="just">
              <a:lnSpc>
                <a:spcPct val="130000"/>
              </a:lnSpc>
            </a:pPr>
            <a:r>
              <a:rPr lang="ru-RU" sz="2900" dirty="0" smtClean="0">
                <a:solidFill>
                  <a:schemeClr val="tx1"/>
                </a:solidFill>
              </a:rPr>
              <a:t>По данным объектам ведется работа, связанная с поиском правообладателей и понуждением их к внесению соответствующих данных в ЕГРН о праве. </a:t>
            </a:r>
          </a:p>
        </p:txBody>
      </p:sp>
      <p:pic>
        <p:nvPicPr>
          <p:cNvPr id="20483" name="Picture 3" descr="C:\Users\kireeva\Documents\презентация по перечням 2019-2020\диаграмма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377" y="1035488"/>
            <a:ext cx="7018837" cy="4901513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442951" y="2084617"/>
            <a:ext cx="8979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latin typeface="+mn-lt"/>
              </a:rPr>
              <a:t>1,73 % исключено</a:t>
            </a:r>
            <a:endParaRPr lang="ru-RU" sz="7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3097" y="2284672"/>
            <a:ext cx="8979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latin typeface="+mn-lt"/>
              </a:rPr>
              <a:t>2,22 % исключено</a:t>
            </a:r>
            <a:endParaRPr lang="ru-RU" sz="7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22325" y="1803423"/>
            <a:ext cx="8979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latin typeface="+mn-lt"/>
              </a:rPr>
              <a:t>3.88 % исключено</a:t>
            </a:r>
            <a:endParaRPr lang="ru-RU" sz="7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965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E22961-3B64-4641-887D-E85B4A8C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235" y="98855"/>
            <a:ext cx="10515600" cy="691978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Open Sans"/>
                <a:cs typeface="Times New Roman" pitchFamily="18" charset="0"/>
              </a:rPr>
              <a:t>Проведение государственной кадастровой оценки (далее - ГКО) 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ea typeface="Open Sans"/>
                <a:cs typeface="Times New Roman" pitchFamily="18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Open Sans"/>
                <a:cs typeface="Times New Roman" pitchFamily="18" charset="0"/>
              </a:rPr>
              <a:t>в 2019 и в 2020 году на территории Нижегородской области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EC19FFE-B198-4D36-B5DA-EFB016919B6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E280726-ED14-4153-9E77-83EF0F5705B2}" type="slidenum">
              <a:rPr lang="uk-UA" altLang="ru-RU" smtClean="0"/>
              <a:pPr>
                <a:defRPr/>
              </a:pPr>
              <a:t>27</a:t>
            </a:fld>
            <a:endParaRPr lang="uk-UA" alt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59A9706-35B8-441E-BDB9-D2775BF05FCD}"/>
              </a:ext>
            </a:extLst>
          </p:cNvPr>
          <p:cNvSpPr/>
          <p:nvPr/>
        </p:nvSpPr>
        <p:spPr>
          <a:xfrm>
            <a:off x="4854630" y="4014338"/>
            <a:ext cx="3890357" cy="16927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wrap="square" lIns="91420" tIns="45709" rIns="91420" bIns="45709">
            <a:spAutoFit/>
          </a:bodyPr>
          <a:lstStyle/>
          <a:p>
            <a:pPr algn="just"/>
            <a:r>
              <a:rPr lang="ru-RU" sz="1300" dirty="0">
                <a:latin typeface="+mn-lt"/>
              </a:rPr>
              <a:t>     </a:t>
            </a:r>
            <a:r>
              <a:rPr lang="ru-RU" sz="1300" b="1" dirty="0">
                <a:latin typeface="+mn-lt"/>
              </a:rPr>
              <a:t>В 2020 году </a:t>
            </a:r>
            <a:r>
              <a:rPr lang="ru-RU" sz="1300" dirty="0">
                <a:latin typeface="+mn-lt"/>
              </a:rPr>
              <a:t>проводится ГКО зданий, помещений, </a:t>
            </a:r>
            <a:r>
              <a:rPr lang="ru-RU" sz="1300" dirty="0" err="1">
                <a:latin typeface="+mn-lt"/>
              </a:rPr>
              <a:t>машино</a:t>
            </a:r>
            <a:r>
              <a:rPr lang="ru-RU" sz="1300" dirty="0">
                <a:latin typeface="+mn-lt"/>
              </a:rPr>
              <a:t>-мест, единых недвижимых комплексов,  земельных участков в составе </a:t>
            </a:r>
            <a:r>
              <a:rPr lang="ru-RU" sz="1300" b="1" dirty="0">
                <a:latin typeface="+mn-lt"/>
              </a:rPr>
              <a:t>следующих категорий земель</a:t>
            </a:r>
            <a:r>
              <a:rPr lang="ru-RU" sz="1300" dirty="0">
                <a:latin typeface="+mn-lt"/>
              </a:rPr>
              <a:t>: земель населенных пунктов, земель сельскохозяйственного назначения, земель промышленности и иного специального назначения, земель лесного фонда,  земель запаса. </a:t>
            </a:r>
          </a:p>
          <a:p>
            <a:pPr algn="just"/>
            <a:r>
              <a:rPr lang="ru-RU" altLang="ru-RU" sz="13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Результаты ГКО вступят в силу с 01.01.2021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8243792-0A34-42F6-86D9-1F2FB4C07F4A}"/>
              </a:ext>
            </a:extLst>
          </p:cNvPr>
          <p:cNvSpPr/>
          <p:nvPr/>
        </p:nvSpPr>
        <p:spPr>
          <a:xfrm>
            <a:off x="154630" y="3239510"/>
            <a:ext cx="431750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 2019 </a:t>
            </a:r>
            <a:r>
              <a:rPr lang="ru-RU" b="1" dirty="0" smtClean="0"/>
              <a:t>году состоялась оценка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/>
              <a:t>90 000 объектов недвижимости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77A927C-873C-4E47-A218-DDD66D1E2E27}"/>
              </a:ext>
            </a:extLst>
          </p:cNvPr>
          <p:cNvSpPr/>
          <p:nvPr/>
        </p:nvSpPr>
        <p:spPr>
          <a:xfrm rot="10800000" flipV="1">
            <a:off x="4854631" y="3101011"/>
            <a:ext cx="3890356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 2020 </a:t>
            </a:r>
            <a:r>
              <a:rPr lang="ru-RU" b="1" dirty="0" smtClean="0"/>
              <a:t>году планируется кадастровая </a:t>
            </a:r>
            <a:r>
              <a:rPr lang="ru-RU" b="1" dirty="0"/>
              <a:t>оценка 3 980 000 объектов недвижимости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CDB97AD-EE3E-44A8-B82C-B6E2A660CF73}"/>
              </a:ext>
            </a:extLst>
          </p:cNvPr>
          <p:cNvSpPr txBox="1"/>
          <p:nvPr/>
        </p:nvSpPr>
        <p:spPr>
          <a:xfrm flipH="1">
            <a:off x="154630" y="4014316"/>
            <a:ext cx="4317501" cy="16927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latin typeface="+mn-lt"/>
                <a:cs typeface="Times New Roman" panose="02020603050405020304" pitchFamily="18" charset="0"/>
              </a:rPr>
              <a:t>          </a:t>
            </a:r>
            <a:r>
              <a:rPr lang="ru-RU" sz="1300" b="1" dirty="0">
                <a:latin typeface="+mn-lt"/>
                <a:cs typeface="Times New Roman" panose="02020603050405020304" pitchFamily="18" charset="0"/>
              </a:rPr>
              <a:t>В 2019 году </a:t>
            </a:r>
            <a:r>
              <a:rPr lang="ru-RU" sz="1300" dirty="0">
                <a:latin typeface="+mn-lt"/>
                <a:cs typeface="Times New Roman" panose="02020603050405020304" pitchFamily="18" charset="0"/>
              </a:rPr>
              <a:t>проведена ГКО 4 групп объектов недвижимости: объектов незавершенного строительства,  сооружений,  земель водного фонда, земель особо охраняемых территорий и объектов.</a:t>
            </a:r>
          </a:p>
          <a:p>
            <a:pPr algn="just"/>
            <a:r>
              <a:rPr lang="ru-RU" sz="1300" dirty="0">
                <a:latin typeface="+mn-lt"/>
                <a:cs typeface="Times New Roman" panose="02020603050405020304" pitchFamily="18" charset="0"/>
              </a:rPr>
              <a:t>          Результаты определения кадастровой стоимости в октябре 2019 года  утверждены приказами министерства имущественных и земельных отношений Нижегородской области (</a:t>
            </a:r>
            <a:r>
              <a:rPr lang="ru-RU" sz="1300" b="1" dirty="0">
                <a:latin typeface="+mn-lt"/>
                <a:cs typeface="Times New Roman" panose="02020603050405020304" pitchFamily="18" charset="0"/>
              </a:rPr>
              <a:t>вступили в силу с 01.01.2020)</a:t>
            </a:r>
            <a:endParaRPr lang="ru-RU" sz="1300" b="1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51A265-79A2-411D-B2BB-717CF32EBDD6}"/>
              </a:ext>
            </a:extLst>
          </p:cNvPr>
          <p:cNvSpPr txBox="1"/>
          <p:nvPr/>
        </p:nvSpPr>
        <p:spPr>
          <a:xfrm>
            <a:off x="154630" y="819966"/>
            <a:ext cx="933536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1300" b="1" dirty="0" smtClean="0">
                <a:latin typeface="+mn-lt"/>
                <a:cs typeface="Times New Roman" panose="02020603050405020304" pitchFamily="18" charset="0"/>
              </a:rPr>
              <a:t>Цель </a:t>
            </a:r>
            <a:r>
              <a:rPr lang="ru-RU" altLang="ru-RU" sz="1300" b="1" dirty="0">
                <a:latin typeface="+mn-lt"/>
                <a:cs typeface="Times New Roman" panose="02020603050405020304" pitchFamily="18" charset="0"/>
              </a:rPr>
              <a:t>государственной кадастровой </a:t>
            </a:r>
            <a:r>
              <a:rPr lang="ru-RU" altLang="ru-RU" sz="1300" b="1" dirty="0" smtClean="0">
                <a:latin typeface="+mn-lt"/>
                <a:cs typeface="Times New Roman" panose="02020603050405020304" pitchFamily="18" charset="0"/>
              </a:rPr>
              <a:t>оценки: </a:t>
            </a:r>
            <a:r>
              <a:rPr lang="ru-RU" altLang="ru-RU" sz="1300" dirty="0" smtClean="0">
                <a:latin typeface="+mn-lt"/>
                <a:cs typeface="Times New Roman" panose="02020603050405020304" pitchFamily="18" charset="0"/>
              </a:rPr>
              <a:t>установление справедливой кадастровой оценки, отражающей реальную стоимость имущества и земли в настоящее время и на перспективу до следующего тура оценки (не более 5 лет) .</a:t>
            </a:r>
          </a:p>
          <a:p>
            <a:pPr algn="just"/>
            <a:r>
              <a:rPr lang="ru-RU" altLang="ru-RU" sz="1300" b="1" dirty="0">
                <a:latin typeface="+mn-lt"/>
                <a:cs typeface="Times New Roman" panose="02020603050405020304" pitchFamily="18" charset="0"/>
              </a:rPr>
              <a:t>П</a:t>
            </a:r>
            <a:r>
              <a:rPr lang="ru-RU" altLang="ru-RU" sz="1300" b="1" dirty="0" smtClean="0">
                <a:latin typeface="+mn-lt"/>
                <a:cs typeface="Times New Roman" panose="02020603050405020304" pitchFamily="18" charset="0"/>
              </a:rPr>
              <a:t>роблемы </a:t>
            </a:r>
            <a:r>
              <a:rPr lang="ru-RU" altLang="ru-RU" sz="1300" b="1" dirty="0">
                <a:latin typeface="+mn-lt"/>
                <a:cs typeface="Times New Roman" panose="02020603050405020304" pitchFamily="18" charset="0"/>
              </a:rPr>
              <a:t>государственной кадастровой оценки</a:t>
            </a:r>
            <a:r>
              <a:rPr lang="ru-RU" altLang="ru-RU" sz="1300" dirty="0">
                <a:latin typeface="+mn-lt"/>
                <a:cs typeface="Times New Roman" panose="02020603050405020304" pitchFamily="18" charset="0"/>
              </a:rPr>
              <a:t>: существующие в ЕГРН </a:t>
            </a:r>
            <a:r>
              <a:rPr lang="ru-RU" altLang="ru-RU" sz="1300" dirty="0" smtClean="0">
                <a:latin typeface="+mn-lt"/>
                <a:cs typeface="Times New Roman" panose="02020603050405020304" pitchFamily="18" charset="0"/>
              </a:rPr>
              <a:t>данные об </a:t>
            </a:r>
            <a:r>
              <a:rPr lang="ru-RU" altLang="ru-RU" sz="1300" dirty="0">
                <a:latin typeface="+mn-lt"/>
                <a:cs typeface="Times New Roman" panose="02020603050405020304" pitchFamily="18" charset="0"/>
              </a:rPr>
              <a:t>объектах недвижимости, используемые при оценке, содержат не точные и недостоверные  </a:t>
            </a:r>
            <a:r>
              <a:rPr lang="ru-RU" altLang="ru-RU" sz="1300" dirty="0" smtClean="0">
                <a:latin typeface="+mn-lt"/>
                <a:cs typeface="Times New Roman" panose="02020603050405020304" pitchFamily="18" charset="0"/>
              </a:rPr>
              <a:t>характеристики, значительное количество  объектов недвижимости не зарегистрированы. </a:t>
            </a:r>
            <a:endParaRPr lang="ru-RU" altLang="ru-RU" sz="1300" dirty="0">
              <a:latin typeface="+mn-lt"/>
              <a:cs typeface="Times New Roman" panose="02020603050405020304" pitchFamily="18" charset="0"/>
            </a:endParaRPr>
          </a:p>
          <a:p>
            <a:pPr algn="just"/>
            <a:r>
              <a:rPr lang="ru-RU" altLang="ru-RU" sz="1300" b="1" dirty="0">
                <a:latin typeface="+mn-lt"/>
                <a:cs typeface="Times New Roman" panose="02020603050405020304" pitchFamily="18" charset="0"/>
              </a:rPr>
              <a:t>Инструменты для эффективной оценки</a:t>
            </a:r>
            <a:r>
              <a:rPr lang="ru-RU" altLang="ru-RU" sz="1300" dirty="0">
                <a:latin typeface="+mn-lt"/>
                <a:cs typeface="Times New Roman" panose="02020603050405020304" pitchFamily="18" charset="0"/>
              </a:rPr>
              <a:t>: верификация данных путем  создания слоев РГИС, тщательный подбор программного продукта для выполнения </a:t>
            </a:r>
            <a:r>
              <a:rPr lang="ru-RU" altLang="ru-RU" sz="1300" dirty="0" smtClean="0">
                <a:latin typeface="+mn-lt"/>
                <a:cs typeface="Times New Roman" panose="02020603050405020304" pitchFamily="18" charset="0"/>
              </a:rPr>
              <a:t>оценки, использование информации открытых источников </a:t>
            </a:r>
            <a:r>
              <a:rPr lang="ru-RU" altLang="ru-RU" sz="1300" dirty="0">
                <a:latin typeface="+mn-lt"/>
                <a:cs typeface="Times New Roman" panose="02020603050405020304" pitchFamily="18" charset="0"/>
              </a:rPr>
              <a:t>сети </a:t>
            </a:r>
            <a:r>
              <a:rPr lang="ru-RU" altLang="ru-RU" sz="1300" dirty="0" smtClean="0">
                <a:latin typeface="+mn-lt"/>
                <a:cs typeface="Times New Roman" panose="02020603050405020304" pitchFamily="18" charset="0"/>
              </a:rPr>
              <a:t>интернет, в том числе геоинформационные порталов, информации, </a:t>
            </a:r>
            <a:r>
              <a:rPr lang="ru-RU" altLang="ru-RU" sz="1300" smtClean="0">
                <a:latin typeface="+mn-lt"/>
                <a:cs typeface="Times New Roman" panose="02020603050405020304" pitchFamily="18" charset="0"/>
              </a:rPr>
              <a:t>предоставленной органами </a:t>
            </a:r>
            <a:r>
              <a:rPr lang="ru-RU" altLang="ru-RU" sz="1300">
                <a:latin typeface="+mn-lt"/>
                <a:cs typeface="Times New Roman" panose="02020603050405020304" pitchFamily="18" charset="0"/>
              </a:rPr>
              <a:t>местного </a:t>
            </a:r>
            <a:r>
              <a:rPr lang="ru-RU" altLang="ru-RU" sz="1300" smtClean="0">
                <a:latin typeface="+mn-lt"/>
                <a:cs typeface="Times New Roman" panose="02020603050405020304" pitchFamily="18" charset="0"/>
              </a:rPr>
              <a:t>самоуправления.</a:t>
            </a:r>
            <a:endParaRPr lang="ru-RU" altLang="ru-RU" sz="1300" dirty="0" smtClean="0">
              <a:latin typeface="+mn-lt"/>
              <a:cs typeface="Times New Roman" panose="02020603050405020304" pitchFamily="18" charset="0"/>
            </a:endParaRPr>
          </a:p>
          <a:p>
            <a:pPr algn="just"/>
            <a:r>
              <a:rPr lang="ru-RU" sz="1300" b="1" dirty="0" smtClean="0">
                <a:latin typeface="+mn-lt"/>
                <a:cs typeface="Times New Roman" panose="02020603050405020304" pitchFamily="18" charset="0"/>
              </a:rPr>
              <a:t>Этапы государственной кадастровой оценки: </a:t>
            </a:r>
            <a:r>
              <a:rPr lang="ru-RU" sz="1300" dirty="0" smtClean="0">
                <a:latin typeface="+mn-lt"/>
                <a:cs typeface="Times New Roman" panose="02020603050405020304" pitchFamily="18" charset="0"/>
              </a:rPr>
              <a:t>оценка проводится в несколько этапов, один из которых является особо важным - размещение промежуточных отчетных документов с определенной  кадастровой стоимостью в информационно-телекоммуникационной сети «Интернет» на 60 дней для предоставления замечаний заинтересованными лицами.</a:t>
            </a:r>
            <a:endParaRPr lang="ru-RU" sz="1300" dirty="0">
              <a:latin typeface="+mn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EEB78BC-FBB7-41F2-A605-F5E810DB7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29844" y="216580"/>
            <a:ext cx="2157106" cy="29100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276" y="5844746"/>
            <a:ext cx="8068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>
                <a:latin typeface="+mn-lt"/>
              </a:rPr>
              <a:t>Ошибки, допущенные при определении кадастровой стоимости, исправляются бесплатно. Изменение кадастровой стоимости, полученной после исправления ошибок, допускается только в сторону понижения.</a:t>
            </a:r>
            <a:endParaRPr lang="ru-RU" sz="1600" u="sng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29844" y="3126646"/>
            <a:ext cx="2157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latin typeface="+mn-lt"/>
              </a:rPr>
              <a:t>Работы по определению кадастровой стоимости выполняет ГБУ НО «Кадастровая оценка» </a:t>
            </a:r>
            <a:endParaRPr lang="ru-RU" sz="1400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7751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488541" y="886451"/>
            <a:ext cx="11037234" cy="231865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1600" dirty="0">
                <a:solidFill>
                  <a:schemeClr val="tx1"/>
                </a:solidFill>
              </a:rPr>
              <a:t>С </a:t>
            </a:r>
            <a:r>
              <a:rPr lang="ru-RU" sz="1600" dirty="0" smtClean="0">
                <a:solidFill>
                  <a:schemeClr val="tx1"/>
                </a:solidFill>
              </a:rPr>
              <a:t>2020  </a:t>
            </a:r>
            <a:r>
              <a:rPr lang="ru-RU" sz="1600" dirty="0">
                <a:solidFill>
                  <a:schemeClr val="tx1"/>
                </a:solidFill>
              </a:rPr>
              <a:t>года </a:t>
            </a:r>
            <a:r>
              <a:rPr lang="ru-RU" sz="1600" b="1" dirty="0">
                <a:solidFill>
                  <a:schemeClr val="tx1"/>
                </a:solidFill>
              </a:rPr>
              <a:t>объекты незавершенного </a:t>
            </a:r>
            <a:r>
              <a:rPr lang="ru-RU" sz="1600" b="1" dirty="0" smtClean="0">
                <a:solidFill>
                  <a:schemeClr val="tx1"/>
                </a:solidFill>
              </a:rPr>
              <a:t>строительства</a:t>
            </a:r>
            <a:r>
              <a:rPr lang="ru-RU" sz="1600" dirty="0" smtClean="0">
                <a:solidFill>
                  <a:schemeClr val="tx1"/>
                </a:solidFill>
              </a:rPr>
              <a:t> вошли в категорию объектов недвижимости, по которым кадастровая стоимость является налогооблагаемой базой.</a:t>
            </a:r>
          </a:p>
          <a:p>
            <a:pPr algn="just">
              <a:lnSpc>
                <a:spcPct val="1000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Объекты </a:t>
            </a:r>
            <a:r>
              <a:rPr lang="ru-RU" sz="1600" dirty="0">
                <a:solidFill>
                  <a:schemeClr val="tx1"/>
                </a:solidFill>
              </a:rPr>
              <a:t>незавершенного строительства подлежат обложению налогом </a:t>
            </a:r>
            <a:r>
              <a:rPr lang="ru-RU" sz="1600" dirty="0" smtClean="0">
                <a:solidFill>
                  <a:schemeClr val="tx1"/>
                </a:solidFill>
              </a:rPr>
              <a:t>исходя </a:t>
            </a:r>
            <a:r>
              <a:rPr lang="ru-RU" sz="1600" dirty="0">
                <a:solidFill>
                  <a:schemeClr val="tx1"/>
                </a:solidFill>
              </a:rPr>
              <a:t>из кадастровой стоимости при </a:t>
            </a:r>
            <a:r>
              <a:rPr lang="ru-RU" sz="1600" dirty="0" smtClean="0">
                <a:solidFill>
                  <a:schemeClr val="tx1"/>
                </a:solidFill>
              </a:rPr>
              <a:t>условии:</a:t>
            </a:r>
          </a:p>
          <a:p>
            <a:pPr marL="285750" indent="-285750"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сведения </a:t>
            </a:r>
            <a:r>
              <a:rPr lang="ru-RU" sz="1600" dirty="0">
                <a:solidFill>
                  <a:schemeClr val="tx1"/>
                </a:solidFill>
              </a:rPr>
              <a:t>об объектах имеются в Едином государственном реестре недвижимости; 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по </a:t>
            </a:r>
            <a:r>
              <a:rPr lang="ru-RU" sz="1600" dirty="0">
                <a:solidFill>
                  <a:schemeClr val="tx1"/>
                </a:solidFill>
              </a:rPr>
              <a:t>объектам определена кадастровая </a:t>
            </a:r>
            <a:r>
              <a:rPr lang="ru-RU" sz="1600" dirty="0" smtClean="0">
                <a:solidFill>
                  <a:schemeClr val="tx1"/>
                </a:solidFill>
              </a:rPr>
              <a:t>стоимость;</a:t>
            </a:r>
          </a:p>
          <a:p>
            <a:pPr marL="285750" indent="-285750"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принят Закон области</a:t>
            </a:r>
            <a:r>
              <a:rPr lang="ru-RU" sz="1600" dirty="0">
                <a:solidFill>
                  <a:schemeClr val="tx1"/>
                </a:solidFill>
              </a:rPr>
              <a:t>, устанавливающий  особенности определения налоговой базы в </a:t>
            </a:r>
            <a:r>
              <a:rPr lang="ru-RU" sz="1600" dirty="0" smtClean="0">
                <a:solidFill>
                  <a:schemeClr val="tx1"/>
                </a:solidFill>
              </a:rPr>
              <a:t>отношении отдельных </a:t>
            </a:r>
            <a:r>
              <a:rPr lang="ru-RU" sz="1600" dirty="0">
                <a:solidFill>
                  <a:schemeClr val="tx1"/>
                </a:solidFill>
              </a:rPr>
              <a:t>объектов недвижимого </a:t>
            </a:r>
            <a:r>
              <a:rPr lang="ru-RU" sz="1600" dirty="0" smtClean="0">
                <a:solidFill>
                  <a:schemeClr val="tx1"/>
                </a:solidFill>
              </a:rPr>
              <a:t>имущества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488541" y="3377513"/>
            <a:ext cx="11037234" cy="1498656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0" dirty="0" smtClean="0"/>
              <a:t>В соответствии  Законом Нижегородской области от 27.11.2003 № 109-З  «О налоге на имущество организаций»                                 (с изменениями) для объектов незавершенного строительства  установлена налоговая ставка  в размере 2% от кадастровой стоимости.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0" dirty="0"/>
              <a:t>Данная норма законодательства способствует ускорению процесса вовлечения объектов незавершенного строительства в коммерческий оборот и предотвращению нарушения сроков реализации инвестиционных  проектов по использованию земельных участков в целях строительства объектов и «замораживанию» земельных ресурсов.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E280726-ED14-4153-9E77-83EF0F5705B2}" type="slidenum">
              <a:rPr lang="uk-UA" altLang="ru-RU" smtClean="0"/>
              <a:pPr>
                <a:defRPr/>
              </a:pPr>
              <a:t>28</a:t>
            </a:fld>
            <a:endParaRPr lang="uk-UA" alt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330575" y="129149"/>
            <a:ext cx="4157620" cy="666067"/>
          </a:xfrm>
        </p:spPr>
        <p:txBody>
          <a:bodyPr/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a typeface="Open Sans"/>
                <a:cs typeface="Times New Roman" pitchFamily="18" charset="0"/>
              </a:rPr>
              <a:t>Борьба с «синими заборами»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88541" y="4948056"/>
            <a:ext cx="82435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dk1"/>
                </a:solidFill>
                <a:latin typeface="+mn-lt"/>
              </a:rPr>
              <a:t>В 2019 году впервые была проведена государственная кадастровая оценка объектов незавершенного строительства (ОНЗ), которая вступила в силу начиная с 2020 года. Отсутствие ранее кадастровой стоимости ОНЗ не позволяло до настоящего времени вовлекать их в налоговый оборот.</a:t>
            </a:r>
          </a:p>
        </p:txBody>
      </p:sp>
    </p:spTree>
    <p:extLst>
      <p:ext uri="{BB962C8B-B14F-4D97-AF65-F5344CB8AC3E}">
        <p14:creationId xmlns:p14="http://schemas.microsoft.com/office/powerpoint/2010/main" val="2117821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8958" y="136435"/>
            <a:ext cx="10618788" cy="895498"/>
          </a:xfrm>
        </p:spPr>
        <p:txBody>
          <a:bodyPr/>
          <a:lstStyle/>
          <a:p>
            <a:pPr algn="ctr"/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Распределение земель сельскохозяйственного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назначения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              (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всего 2990,8 тыс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га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по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формам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собственности</a:t>
            </a:r>
            <a:endParaRPr lang="en-US" altLang="ru-RU" b="1" dirty="0">
              <a:solidFill>
                <a:schemeClr val="accent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243" name="Номер слайда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4A8EAC7-F194-4505-AD59-1A279A271A5C}" type="slidenum">
              <a:rPr lang="uk-UA" altLang="ru-RU" smtClean="0">
                <a:solidFill>
                  <a:schemeClr val="accent1"/>
                </a:solidFill>
                <a:latin typeface="Calibri" pitchFamily="34" charset="0"/>
              </a:rPr>
              <a:pPr/>
              <a:t>29</a:t>
            </a:fld>
            <a:endParaRPr lang="uk-UA" altLang="ru-RU" smtClean="0">
              <a:solidFill>
                <a:schemeClr val="accent1"/>
              </a:solidFill>
              <a:latin typeface="Calibri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234657719"/>
              </p:ext>
            </p:extLst>
          </p:nvPr>
        </p:nvGraphicFramePr>
        <p:xfrm>
          <a:off x="356815" y="895065"/>
          <a:ext cx="11247810" cy="5778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677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838200" y="93921"/>
            <a:ext cx="10515600" cy="593725"/>
          </a:xfrm>
        </p:spPr>
        <p:txBody>
          <a:bodyPr/>
          <a:lstStyle/>
          <a:p>
            <a:pPr algn="ctr"/>
            <a:r>
              <a:rPr lang="ru-RU" altLang="ru-RU" sz="18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Ключевые задачи  по обеспечению неналоговых доходов  Консолидированного бюджета Нижегородской области, инструменты для решения задач и результаты достигнутые в 2019 году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9463" y="5881688"/>
            <a:ext cx="10494962" cy="8604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Результат: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Увеличение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доходов консолидированного бюджета НО по неналоговым доходам от управления государственным имуществом в 2019 году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b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157 959,5 тыс.руб., что на 32,8% больше объема поступлений  за предыдущий финансовый год, несмотря на многолетнюю тенденцию сокращения гос. имущества, наметившуюся в последние годы за счет массового выбытия государственных активов в рамках приватизационных процессов.</a:t>
            </a:r>
          </a:p>
          <a:p>
            <a:pPr algn="just">
              <a:defRPr/>
            </a:pPr>
            <a:r>
              <a:rPr lang="ru-RU" sz="1200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9463" y="788988"/>
            <a:ext cx="10494962" cy="5092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dirty="0">
                <a:solidFill>
                  <a:schemeClr val="tx1"/>
                </a:solidFill>
              </a:rPr>
              <a:t>                         </a:t>
            </a:r>
            <a:r>
              <a:rPr lang="ru-RU" sz="1200" b="1" dirty="0">
                <a:solidFill>
                  <a:schemeClr val="tx1"/>
                </a:solidFill>
              </a:rPr>
              <a:t>Приоритетность  пополнения доходных источников в 2019 году за счет решения  следующих задачах: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200" dirty="0">
                <a:solidFill>
                  <a:schemeClr val="tx1"/>
                </a:solidFill>
              </a:rPr>
              <a:t>Формирование инвестиционного </a:t>
            </a:r>
            <a:r>
              <a:rPr lang="ru-RU" sz="1200" dirty="0" smtClean="0">
                <a:solidFill>
                  <a:schemeClr val="tx1"/>
                </a:solidFill>
              </a:rPr>
              <a:t>земельного фонда </a:t>
            </a:r>
            <a:r>
              <a:rPr lang="ru-RU" sz="1200" dirty="0">
                <a:solidFill>
                  <a:schemeClr val="tx1"/>
                </a:solidFill>
              </a:rPr>
              <a:t>Нижегородской области;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200" dirty="0">
                <a:solidFill>
                  <a:schemeClr val="tx1"/>
                </a:solidFill>
              </a:rPr>
              <a:t>Выявление земельных участков с неоформленным правом пользования и вовлечение их в гражданско-правовой оборот с установлением бюджетных обязательств по оплате за </a:t>
            </a:r>
            <a:r>
              <a:rPr lang="ru-RU" sz="1200" dirty="0" smtClean="0">
                <a:solidFill>
                  <a:schemeClr val="tx1"/>
                </a:solidFill>
              </a:rPr>
              <a:t>бездоговорное пользование</a:t>
            </a:r>
            <a:r>
              <a:rPr lang="ru-RU" sz="1200" dirty="0">
                <a:solidFill>
                  <a:schemeClr val="tx1"/>
                </a:solidFill>
              </a:rPr>
              <a:t>;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200" dirty="0">
                <a:solidFill>
                  <a:schemeClr val="tx1"/>
                </a:solidFill>
              </a:rPr>
              <a:t>Повышение качества администрирования дебиторской задолженности;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200" dirty="0">
                <a:solidFill>
                  <a:schemeClr val="tx1"/>
                </a:solidFill>
              </a:rPr>
              <a:t>Повышение качества управления активами </a:t>
            </a:r>
            <a:r>
              <a:rPr lang="ru-RU" sz="1200" dirty="0" smtClean="0">
                <a:solidFill>
                  <a:schemeClr val="tx1"/>
                </a:solidFill>
              </a:rPr>
              <a:t>(акциями) государственного </a:t>
            </a:r>
            <a:r>
              <a:rPr lang="ru-RU" sz="1200" dirty="0">
                <a:solidFill>
                  <a:schemeClr val="tx1"/>
                </a:solidFill>
              </a:rPr>
              <a:t>сектора </a:t>
            </a:r>
            <a:r>
              <a:rPr lang="ru-RU" sz="1200" dirty="0" smtClean="0">
                <a:solidFill>
                  <a:schemeClr val="tx1"/>
                </a:solidFill>
              </a:rPr>
              <a:t>экономики</a:t>
            </a:r>
            <a:r>
              <a:rPr lang="ru-RU" sz="1200" dirty="0">
                <a:solidFill>
                  <a:schemeClr val="tx1"/>
                </a:solidFill>
              </a:rPr>
              <a:t>;</a:t>
            </a:r>
            <a:endParaRPr lang="ru-RU" sz="1200" dirty="0" smtClean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Вывод земельных ресурсов из проектов, не приносящих в консолидированный бюджет НО доходов, с последующим вовлечением их в деловой коммерческий оборот.</a:t>
            </a:r>
            <a:endParaRPr lang="ru-RU" sz="1200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sz="1200" b="1" dirty="0">
                <a:solidFill>
                  <a:schemeClr val="tx1"/>
                </a:solidFill>
              </a:rPr>
              <a:t>                          Ключевые результаты по решению поставленных задач: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200" dirty="0">
                <a:solidFill>
                  <a:schemeClr val="tx1"/>
                </a:solidFill>
              </a:rPr>
              <a:t>Удалось решить вопрос принятия общим собранием акционеров решений о выплате дивидендов за счет нераспределенной прибыли прошлых лет (даже по АО, где НО  не имеет контрольного пакета акций). Так, план  по статье доходов  от перечисления дивидендов акционерных обществ в размере     22 891,7 тыс.руб. был многократно перевыполнен  в размере 390 794,0 тыс.руб. за счет перечисления средств АО «Газпром </a:t>
            </a:r>
            <a:r>
              <a:rPr lang="ru-RU" sz="1200" dirty="0" err="1">
                <a:solidFill>
                  <a:schemeClr val="tx1"/>
                </a:solidFill>
              </a:rPr>
              <a:t>межрегионгаз</a:t>
            </a:r>
            <a:r>
              <a:rPr lang="ru-RU" sz="1200" dirty="0">
                <a:solidFill>
                  <a:schemeClr val="tx1"/>
                </a:solidFill>
              </a:rPr>
              <a:t> НН»;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200" dirty="0">
                <a:solidFill>
                  <a:schemeClr val="tx1"/>
                </a:solidFill>
              </a:rPr>
              <a:t>Обеспечено существенное перевыполнение плана от реализации имущества через прогнозный план приватизации на 2018-2020 год, в результате чего в бюджет области в 2019 году поступило 90 175,8 тыс. руб., что в практически в 1,7 раза больше показателей, достигнутых в 2018 году, и в 3,8 раза больше показателей </a:t>
            </a:r>
            <a:r>
              <a:rPr lang="ru-RU" sz="1200" dirty="0" smtClean="0">
                <a:solidFill>
                  <a:schemeClr val="tx1"/>
                </a:solidFill>
              </a:rPr>
              <a:t>2016-2017 </a:t>
            </a:r>
            <a:r>
              <a:rPr lang="ru-RU" sz="1200" dirty="0">
                <a:solidFill>
                  <a:schemeClr val="tx1"/>
                </a:solidFill>
              </a:rPr>
              <a:t>годов. Во исполнение Программы приватизации 2018 - 2020 гг. запланирована приватизация в течение 3 лет 55 объектов недвижимости (с учетом изменений), в отчетном году к продаже было предложено 43 объекта;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200" dirty="0">
                <a:solidFill>
                  <a:schemeClr val="tx1"/>
                </a:solidFill>
              </a:rPr>
              <a:t>За счет активной работы по увеличению количества земельных участков, включенных в Банк данных земельных участков областной собственности, распоряжение </a:t>
            </a:r>
            <a:r>
              <a:rPr lang="ru-RU" sz="1200" dirty="0" smtClean="0">
                <a:solidFill>
                  <a:schemeClr val="tx1"/>
                </a:solidFill>
              </a:rPr>
              <a:t>которыми </a:t>
            </a:r>
            <a:r>
              <a:rPr lang="ru-RU" sz="1200" dirty="0">
                <a:solidFill>
                  <a:schemeClr val="tx1"/>
                </a:solidFill>
              </a:rPr>
              <a:t>позволило вовлечь в оборот максимальное за последние годы количество участков и выполнить план по аренде земли областной собственности, установленный в сумме 171 706,7 тыс</a:t>
            </a:r>
            <a:r>
              <a:rPr lang="ru-RU" sz="1200" dirty="0" smtClean="0">
                <a:solidFill>
                  <a:schemeClr val="tx1"/>
                </a:solidFill>
              </a:rPr>
              <a:t>. руб</a:t>
            </a:r>
            <a:r>
              <a:rPr lang="ru-RU" sz="1200" dirty="0">
                <a:solidFill>
                  <a:schemeClr val="tx1"/>
                </a:solidFill>
              </a:rPr>
              <a:t>. на 150,2</a:t>
            </a:r>
            <a:r>
              <a:rPr lang="ru-RU" sz="1200" dirty="0" smtClean="0">
                <a:solidFill>
                  <a:schemeClr val="tx1"/>
                </a:solidFill>
              </a:rPr>
              <a:t>%, </a:t>
            </a:r>
            <a:r>
              <a:rPr lang="ru-RU" sz="1200" dirty="0">
                <a:solidFill>
                  <a:schemeClr val="tx1"/>
                </a:solidFill>
              </a:rPr>
              <a:t>в результате чего в бюджет поступило 257 949,7 тыс</a:t>
            </a:r>
            <a:r>
              <a:rPr lang="ru-RU" sz="1200" dirty="0" smtClean="0">
                <a:solidFill>
                  <a:schemeClr val="tx1"/>
                </a:solidFill>
              </a:rPr>
              <a:t>. руб</a:t>
            </a:r>
            <a:r>
              <a:rPr lang="ru-RU" sz="1200" dirty="0">
                <a:solidFill>
                  <a:schemeClr val="tx1"/>
                </a:solidFill>
              </a:rPr>
              <a:t>. 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200" dirty="0">
                <a:solidFill>
                  <a:schemeClr val="tx1"/>
                </a:solidFill>
              </a:rPr>
              <a:t>Обеспечено развитие инструментов, позволяющих выявлять земельные участки с «бездоговорным» использованием, в целях увеличения доходов бюджета.</a:t>
            </a:r>
            <a:endParaRPr lang="ru-RU" sz="14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  <a:defRPr/>
            </a:pPr>
            <a:endParaRPr lang="ru-RU" sz="14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  <a:defRPr/>
            </a:pPr>
            <a:endParaRPr lang="ru-RU" sz="14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  <a:defRPr/>
            </a:pPr>
            <a:endParaRPr lang="ru-RU" sz="14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  <a:defRPr/>
            </a:pPr>
            <a:endParaRPr lang="ru-RU" sz="1400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sz="1400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935038" y="4724400"/>
          <a:ext cx="10203873" cy="10402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30880"/>
                <a:gridCol w="737755"/>
                <a:gridCol w="779318"/>
                <a:gridCol w="852054"/>
                <a:gridCol w="90386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2019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5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Поступление за период фактического «бездоговорного» пользования,</a:t>
                      </a:r>
                      <a:r>
                        <a:rPr lang="ru-RU" sz="1050" baseline="0" dirty="0" smtClean="0">
                          <a:effectLst/>
                        </a:rPr>
                        <a:t> при переоформлении прав на землю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5 442,5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14 251,6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7 921,9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24 287,4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Поступление </a:t>
                      </a:r>
                      <a:r>
                        <a:rPr lang="ru-RU" sz="1050" dirty="0" smtClean="0">
                          <a:effectLst/>
                        </a:rPr>
                        <a:t>за пользование вновь выявленных земельных участков с «бездоговорным» использованием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6 011,0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4 579,9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1 727,9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59 738,7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ВСЕГО: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11 453,5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18 831,5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9 649,8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84 026,1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A46A3-E465-4868-95B8-0627B513E6B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643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133" y="159391"/>
            <a:ext cx="11077575" cy="1350627"/>
          </a:xfrm>
        </p:spPr>
        <p:txBody>
          <a:bodyPr/>
          <a:lstStyle/>
          <a:p>
            <a:pPr algn="ctr"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Структура вовлечения в оборот земельных участков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сельскохозяйственного назначения,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относящихся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к государственной собственности Нижегородской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области (19,4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га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*)                                                                                             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3251" name="Номер слайда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2E99195-5D9B-4131-9AC9-89AA19D47065}" type="slidenum">
              <a:rPr lang="uk-UA" altLang="ru-RU" sz="1600" smtClean="0">
                <a:solidFill>
                  <a:srgbClr val="C79478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</a:t>
            </a:fld>
            <a:endParaRPr lang="uk-UA" altLang="ru-RU" sz="1600">
              <a:solidFill>
                <a:srgbClr val="C79478"/>
              </a:solidFill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4541459"/>
              </p:ext>
            </p:extLst>
          </p:nvPr>
        </p:nvGraphicFramePr>
        <p:xfrm>
          <a:off x="470133" y="1124975"/>
          <a:ext cx="10831770" cy="4585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3050" y="6364288"/>
            <a:ext cx="6096000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latin typeface="+mn-lt"/>
              </a:rPr>
              <a:t>* По состоянию на 1 декабря 2019 года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2589" y="5805501"/>
            <a:ext cx="7124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Планируемое вовлечение в </a:t>
            </a:r>
            <a:r>
              <a:rPr lang="ru-RU" sz="1400" b="1" dirty="0" err="1" smtClean="0"/>
              <a:t>сельхозоборот</a:t>
            </a:r>
            <a:r>
              <a:rPr lang="ru-RU" sz="1400" b="1" smtClean="0"/>
              <a:t> земель в </a:t>
            </a:r>
            <a:r>
              <a:rPr lang="ru-RU" sz="1400" b="1" dirty="0" smtClean="0"/>
              <a:t>2020 г. - 1000 Га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8376361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Номер слайда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E38386B-D0D7-41C3-A13C-106421DB10A8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</a:t>
            </a:fld>
            <a:endParaRPr lang="uk-UA" altLang="ru-RU" sz="1600" smtClean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3863" y="84746"/>
            <a:ext cx="11133137" cy="83026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Работа, проводимая министерством, по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вовлечению в оборот земельных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участков сельскохозяйственного назначения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3863" y="1003634"/>
            <a:ext cx="5995804" cy="540165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600" b="1" dirty="0"/>
              <a:t>Размещение информация о </a:t>
            </a:r>
            <a:r>
              <a:rPr lang="ru-RU" sz="1600" b="1" dirty="0" smtClean="0"/>
              <a:t>земельных участках на </a:t>
            </a:r>
            <a:r>
              <a:rPr lang="ru-RU" sz="1600" b="1" dirty="0"/>
              <a:t>официальном сайте </a:t>
            </a:r>
            <a:r>
              <a:rPr lang="ru-RU" sz="1600" b="1" dirty="0" smtClean="0"/>
              <a:t>министерства; 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3863" y="4136473"/>
            <a:ext cx="6056956" cy="2542995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600" b="1" dirty="0" smtClean="0"/>
              <a:t>Перевод земельных участков </a:t>
            </a:r>
            <a:r>
              <a:rPr lang="ru-RU" sz="1600" b="1" dirty="0" err="1" smtClean="0"/>
              <a:t>сельхозназачения</a:t>
            </a:r>
            <a:r>
              <a:rPr lang="ru-RU" sz="1600" b="1" dirty="0" smtClean="0"/>
              <a:t> непригодных для сельскохозяйственного использования в земли иных категорий;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600" b="1" dirty="0" smtClean="0"/>
              <a:t>Обращения </a:t>
            </a:r>
            <a:r>
              <a:rPr lang="ru-RU" sz="1600" b="1" dirty="0"/>
              <a:t>Главам муниципальных образований об оказании содействия по вовлечению в оборот </a:t>
            </a:r>
            <a:r>
              <a:rPr lang="ru-RU" sz="1600" b="1" dirty="0" smtClean="0"/>
              <a:t>земельных участков </a:t>
            </a:r>
            <a:r>
              <a:rPr lang="ru-RU" sz="1600" b="1" dirty="0" err="1" smtClean="0"/>
              <a:t>сельхозназначения</a:t>
            </a:r>
            <a:r>
              <a:rPr lang="ru-RU" sz="1600" b="1" dirty="0" smtClean="0"/>
              <a:t>;</a:t>
            </a:r>
            <a:endParaRPr lang="ru-RU" sz="1600" b="1" dirty="0"/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600" b="1" dirty="0" smtClean="0"/>
              <a:t>Предоставление земельных участков эффективным </a:t>
            </a:r>
            <a:r>
              <a:rPr lang="ru-RU" sz="1600" b="1" dirty="0" err="1" smtClean="0"/>
              <a:t>сельскохозпроизводителям</a:t>
            </a:r>
            <a:r>
              <a:rPr lang="ru-RU" sz="1600" b="1" dirty="0" smtClean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600" b="1" dirty="0" smtClean="0"/>
              <a:t>Подготовка и проведение тотальной инвентаризации сельхозземель.  </a:t>
            </a:r>
          </a:p>
        </p:txBody>
      </p:sp>
      <p:pic>
        <p:nvPicPr>
          <p:cNvPr id="2" name="Picture 2" descr="C:\Users\mlp\Desktop\сайт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280" y="1563598"/>
            <a:ext cx="5700387" cy="260311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9" name="Picture 5" descr="C:\Users\mlp\Desktop\рабочий стол\Проекты, презентации\фермерские хозяйства\Новая папка (2)\iL15DJWY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53" y="1129859"/>
            <a:ext cx="3757084" cy="2478580"/>
          </a:xfrm>
          <a:prstGeom prst="rect">
            <a:avLst/>
          </a:prstGeom>
          <a:noFill/>
          <a:ln w="9525">
            <a:solidFill>
              <a:srgbClr val="C7947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8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2983" y="96891"/>
            <a:ext cx="2752591" cy="393997"/>
          </a:xfrm>
        </p:spPr>
        <p:txBody>
          <a:bodyPr/>
          <a:lstStyle/>
          <a:p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Динамика доходов</a:t>
            </a:r>
            <a:endParaRPr lang="ru-RU" sz="2400" dirty="0">
              <a:solidFill>
                <a:schemeClr val="accent1">
                  <a:lumMod val="5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16303" y="2321663"/>
            <a:ext cx="5328954" cy="3312976"/>
          </a:xfrm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За последние годы, </a:t>
            </a:r>
            <a:r>
              <a:rPr lang="ru-RU" sz="1600" dirty="0" smtClean="0">
                <a:solidFill>
                  <a:schemeClr val="tx1"/>
                </a:solidFill>
              </a:rPr>
              <a:t>начиная </a:t>
            </a:r>
            <a:r>
              <a:rPr lang="ru-RU" sz="1600" dirty="0">
                <a:solidFill>
                  <a:schemeClr val="tx1"/>
                </a:solidFill>
              </a:rPr>
              <a:t>с 2016 года, наблюдается </a:t>
            </a:r>
            <a:r>
              <a:rPr lang="ru-RU" sz="1600" b="1" dirty="0">
                <a:solidFill>
                  <a:schemeClr val="tx1"/>
                </a:solidFill>
              </a:rPr>
              <a:t>рост неналоговых доходов</a:t>
            </a:r>
            <a:r>
              <a:rPr lang="ru-RU" sz="1600" dirty="0">
                <a:solidFill>
                  <a:schemeClr val="tx1"/>
                </a:solidFill>
              </a:rPr>
              <a:t> областного бюджета, администрируемых </a:t>
            </a:r>
            <a:r>
              <a:rPr lang="ru-RU" sz="1600" dirty="0" smtClean="0">
                <a:solidFill>
                  <a:schemeClr val="tx1"/>
                </a:solidFill>
              </a:rPr>
              <a:t>министерством. </a:t>
            </a:r>
            <a:r>
              <a:rPr lang="ru-RU" sz="1600" dirty="0">
                <a:solidFill>
                  <a:schemeClr val="tx1"/>
                </a:solidFill>
              </a:rPr>
              <a:t>Так, в 2016 </a:t>
            </a:r>
            <a:r>
              <a:rPr lang="ru-RU" sz="1600" dirty="0" smtClean="0">
                <a:solidFill>
                  <a:schemeClr val="tx1"/>
                </a:solidFill>
              </a:rPr>
              <a:t>г. </a:t>
            </a:r>
            <a:r>
              <a:rPr lang="ru-RU" sz="1600" dirty="0">
                <a:solidFill>
                  <a:schemeClr val="tx1"/>
                </a:solidFill>
              </a:rPr>
              <a:t>в областной бюджет по всем доходным источникам </a:t>
            </a:r>
            <a:r>
              <a:rPr lang="ru-RU" sz="1600" dirty="0" smtClean="0">
                <a:solidFill>
                  <a:schemeClr val="tx1"/>
                </a:solidFill>
              </a:rPr>
              <a:t>министерство </a:t>
            </a:r>
            <a:r>
              <a:rPr lang="ru-RU" sz="1600" dirty="0">
                <a:solidFill>
                  <a:schemeClr val="tx1"/>
                </a:solidFill>
              </a:rPr>
              <a:t>обеспечило поступления в сумме   </a:t>
            </a:r>
            <a:r>
              <a:rPr lang="ru-RU" sz="1600" dirty="0" smtClean="0">
                <a:solidFill>
                  <a:schemeClr val="tx1"/>
                </a:solidFill>
              </a:rPr>
              <a:t>            </a:t>
            </a:r>
            <a:r>
              <a:rPr lang="ru-RU" sz="1600" b="1" dirty="0" smtClean="0">
                <a:solidFill>
                  <a:schemeClr val="tx1"/>
                </a:solidFill>
              </a:rPr>
              <a:t>433,2 млн руб</a:t>
            </a:r>
            <a:r>
              <a:rPr lang="ru-RU" sz="1600" b="1" dirty="0">
                <a:solidFill>
                  <a:schemeClr val="tx1"/>
                </a:solidFill>
              </a:rPr>
              <a:t>.</a:t>
            </a:r>
            <a:r>
              <a:rPr lang="ru-RU" sz="1600" dirty="0">
                <a:solidFill>
                  <a:schemeClr val="tx1"/>
                </a:solidFill>
              </a:rPr>
              <a:t>, в 2017 </a:t>
            </a:r>
            <a:r>
              <a:rPr lang="ru-RU" sz="1600" dirty="0" smtClean="0">
                <a:solidFill>
                  <a:schemeClr val="tx1"/>
                </a:solidFill>
              </a:rPr>
              <a:t>г. – </a:t>
            </a:r>
            <a:r>
              <a:rPr lang="ru-RU" sz="1600" b="1" dirty="0" smtClean="0">
                <a:solidFill>
                  <a:schemeClr val="tx1"/>
                </a:solidFill>
              </a:rPr>
              <a:t>440,3 млн руб</a:t>
            </a:r>
            <a:r>
              <a:rPr lang="ru-RU" sz="1600" b="1" dirty="0">
                <a:solidFill>
                  <a:schemeClr val="tx1"/>
                </a:solidFill>
              </a:rPr>
              <a:t>. </a:t>
            </a:r>
            <a:r>
              <a:rPr lang="ru-RU" sz="1600" dirty="0">
                <a:solidFill>
                  <a:schemeClr val="tx1"/>
                </a:solidFill>
              </a:rPr>
              <a:t>(без учета незапланированных доходов от дивидендов за счет выплаты </a:t>
            </a:r>
            <a:r>
              <a:rPr lang="ru-RU" sz="1600" b="1" dirty="0">
                <a:solidFill>
                  <a:schemeClr val="tx1"/>
                </a:solidFill>
              </a:rPr>
              <a:t>276,0 </a:t>
            </a:r>
            <a:r>
              <a:rPr lang="ru-RU" sz="1600" b="1" dirty="0" smtClean="0">
                <a:solidFill>
                  <a:schemeClr val="tx1"/>
                </a:solidFill>
              </a:rPr>
              <a:t>млн руб</a:t>
            </a:r>
            <a:r>
              <a:rPr lang="ru-RU" sz="1600" b="1" dirty="0">
                <a:solidFill>
                  <a:schemeClr val="tx1"/>
                </a:solidFill>
              </a:rPr>
              <a:t>.</a:t>
            </a:r>
            <a:r>
              <a:rPr lang="ru-RU" sz="1600" dirty="0">
                <a:solidFill>
                  <a:schemeClr val="tx1"/>
                </a:solidFill>
              </a:rPr>
              <a:t> нераспределенной прибыли прошлых лет ОАО </a:t>
            </a:r>
            <a:r>
              <a:rPr lang="ru-RU" sz="1600" dirty="0" smtClean="0">
                <a:solidFill>
                  <a:schemeClr val="tx1"/>
                </a:solidFill>
              </a:rPr>
              <a:t>«Газпром </a:t>
            </a:r>
            <a:r>
              <a:rPr lang="ru-RU" sz="1600" dirty="0" err="1">
                <a:solidFill>
                  <a:schemeClr val="tx1"/>
                </a:solidFill>
              </a:rPr>
              <a:t>межрегионгаз</a:t>
            </a:r>
            <a:r>
              <a:rPr lang="ru-RU" sz="1600" dirty="0">
                <a:solidFill>
                  <a:schemeClr val="tx1"/>
                </a:solidFill>
              </a:rPr>
              <a:t> Нижний Новгород»), в 2018 </a:t>
            </a:r>
            <a:r>
              <a:rPr lang="ru-RU" sz="1600" dirty="0" smtClean="0">
                <a:solidFill>
                  <a:schemeClr val="tx1"/>
                </a:solidFill>
              </a:rPr>
              <a:t>г. </a:t>
            </a:r>
            <a:r>
              <a:rPr lang="ru-RU" sz="1600" dirty="0">
                <a:solidFill>
                  <a:schemeClr val="tx1"/>
                </a:solidFill>
              </a:rPr>
              <a:t>– </a:t>
            </a:r>
            <a:r>
              <a:rPr lang="ru-RU" sz="1600" b="1" dirty="0">
                <a:solidFill>
                  <a:schemeClr val="tx1"/>
                </a:solidFill>
              </a:rPr>
              <a:t>508,9 </a:t>
            </a:r>
            <a:r>
              <a:rPr lang="ru-RU" sz="1600" b="1" dirty="0" smtClean="0">
                <a:solidFill>
                  <a:schemeClr val="tx1"/>
                </a:solidFill>
              </a:rPr>
              <a:t>млн руб</a:t>
            </a:r>
            <a:r>
              <a:rPr lang="ru-RU" sz="1600" b="1" dirty="0">
                <a:solidFill>
                  <a:schemeClr val="tx1"/>
                </a:solidFill>
              </a:rPr>
              <a:t>.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В </a:t>
            </a:r>
            <a:r>
              <a:rPr lang="ru-RU" sz="1600" dirty="0" smtClean="0">
                <a:solidFill>
                  <a:schemeClr val="tx1"/>
                </a:solidFill>
              </a:rPr>
              <a:t>2019 г. министерством </a:t>
            </a:r>
            <a:r>
              <a:rPr lang="ru-RU" sz="1600" b="1" dirty="0">
                <a:solidFill>
                  <a:schemeClr val="tx1"/>
                </a:solidFill>
              </a:rPr>
              <a:t>впервые </a:t>
            </a:r>
            <a:r>
              <a:rPr lang="ru-RU" sz="1600" dirty="0">
                <a:solidFill>
                  <a:schemeClr val="tx1"/>
                </a:solidFill>
              </a:rPr>
              <a:t>за последние 4 года</a:t>
            </a:r>
            <a:r>
              <a:rPr lang="ru-RU" sz="1600" b="1" dirty="0">
                <a:solidFill>
                  <a:schemeClr val="tx1"/>
                </a:solidFill>
              </a:rPr>
              <a:t> обеспечено существенное перевыполнение бюджетного задания (229,4%) </a:t>
            </a:r>
            <a:r>
              <a:rPr lang="ru-RU" sz="1600" dirty="0">
                <a:solidFill>
                  <a:schemeClr val="tx1"/>
                </a:solidFill>
              </a:rPr>
              <a:t>и в бюджет Нижегородской области поступило</a:t>
            </a:r>
            <a:r>
              <a:rPr lang="ru-RU" sz="1600" b="1" dirty="0">
                <a:solidFill>
                  <a:schemeClr val="tx1"/>
                </a:solidFill>
              </a:rPr>
              <a:t> 931,5 </a:t>
            </a:r>
            <a:r>
              <a:rPr lang="ru-RU" sz="1600" b="1" dirty="0" smtClean="0">
                <a:solidFill>
                  <a:schemeClr val="tx1"/>
                </a:solidFill>
              </a:rPr>
              <a:t>млн руб</a:t>
            </a:r>
            <a:r>
              <a:rPr lang="ru-RU" sz="1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E280726-ED14-4153-9E77-83EF0F5705B2}" type="slidenum">
              <a:rPr lang="uk-UA" altLang="ru-RU" smtClean="0"/>
              <a:pPr>
                <a:defRPr/>
              </a:pPr>
              <a:t>4</a:t>
            </a:fld>
            <a:endParaRPr lang="uk-UA" altLang="ru-RU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1314604"/>
              </p:ext>
            </p:extLst>
          </p:nvPr>
        </p:nvGraphicFramePr>
        <p:xfrm>
          <a:off x="0" y="2133970"/>
          <a:ext cx="6583279" cy="4724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94" y="563396"/>
            <a:ext cx="11383963" cy="160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5750" defTabSz="9128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8600" defTabSz="9128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8600" defTabSz="9128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8600" defTabSz="9128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04D586D-D5AC-4C76-9197-7C67B493B432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uk-UA" altLang="ru-RU" sz="1600" smtClean="0">
              <a:solidFill>
                <a:schemeClr val="accent1"/>
              </a:solidFill>
            </a:endParaRPr>
          </a:p>
        </p:txBody>
      </p:sp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6594790"/>
              </p:ext>
            </p:extLst>
          </p:nvPr>
        </p:nvGraphicFramePr>
        <p:xfrm>
          <a:off x="0" y="1974181"/>
          <a:ext cx="5296930" cy="4418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9388" y="913299"/>
            <a:ext cx="4603750" cy="720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Структура плана приватизации                         </a:t>
            </a:r>
            <a:r>
              <a:rPr lang="ru-RU" b="1" dirty="0" smtClean="0">
                <a:solidFill>
                  <a:schemeClr val="tx1"/>
                </a:solidFill>
              </a:rPr>
              <a:t>приватизация областного имущества </a:t>
            </a:r>
            <a:r>
              <a:rPr lang="ru-RU" b="1" dirty="0">
                <a:solidFill>
                  <a:schemeClr val="tx1"/>
                </a:solidFill>
              </a:rPr>
              <a:t>на 2018 – 2020 гг.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11849" y="580974"/>
            <a:ext cx="5692775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Продажи государственного имущества по годам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038211"/>
              </p:ext>
            </p:extLst>
          </p:nvPr>
        </p:nvGraphicFramePr>
        <p:xfrm>
          <a:off x="5333309" y="1081036"/>
          <a:ext cx="6596856" cy="22454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5484"/>
                <a:gridCol w="2796334"/>
                <a:gridCol w="2915038"/>
              </a:tblGrid>
              <a:tr h="7296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1600" i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98" marR="685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Количество проданных объектов</a:t>
                      </a:r>
                      <a:endParaRPr lang="ru-RU" sz="1400" i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98" marR="685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Поступлени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(млн. руб.)</a:t>
                      </a:r>
                      <a:endParaRPr lang="ru-RU" sz="1600" i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98" marR="68598" marT="0" marB="0" anchor="ctr"/>
                </a:tc>
              </a:tr>
              <a:tr h="378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23,7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</a:tr>
              <a:tr h="3419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23,5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</a:tr>
              <a:tr h="397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54,1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</a:tr>
              <a:tr h="398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2019</a:t>
                      </a: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/>
                        </a:rPr>
                        <a:t>18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90,2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568547" y="6218086"/>
            <a:ext cx="5835650" cy="349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23138" y="3291856"/>
            <a:ext cx="461168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+mn-lt"/>
              </a:rPr>
              <a:t>Меры стимулирования продаж</a:t>
            </a:r>
            <a:r>
              <a:rPr lang="en-US" b="1" dirty="0">
                <a:latin typeface="+mn-lt"/>
              </a:rPr>
              <a:t>:</a:t>
            </a:r>
            <a:r>
              <a:rPr lang="ru-RU" b="1" dirty="0">
                <a:latin typeface="+mn-lt"/>
              </a:rPr>
              <a:t>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310262" y="3582566"/>
            <a:ext cx="4524375" cy="390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300" dirty="0">
                <a:solidFill>
                  <a:schemeClr val="tx1"/>
                </a:solidFill>
              </a:rPr>
              <a:t>Продажа имущества в электронной форме;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310261" y="4312082"/>
            <a:ext cx="4524375" cy="492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300" dirty="0">
                <a:solidFill>
                  <a:schemeClr val="tx1"/>
                </a:solidFill>
              </a:rPr>
              <a:t>Информирование о продаже </a:t>
            </a:r>
            <a:r>
              <a:rPr lang="ru-RU" sz="1300" dirty="0" smtClean="0">
                <a:solidFill>
                  <a:schemeClr val="tx1"/>
                </a:solidFill>
              </a:rPr>
              <a:t>имущества</a:t>
            </a:r>
            <a:br>
              <a:rPr lang="ru-RU" sz="1300" dirty="0" smtClean="0">
                <a:solidFill>
                  <a:schemeClr val="tx1"/>
                </a:solidFill>
              </a:rPr>
            </a:br>
            <a:r>
              <a:rPr lang="ru-RU" sz="1300" dirty="0" smtClean="0">
                <a:solidFill>
                  <a:schemeClr val="tx1"/>
                </a:solidFill>
              </a:rPr>
              <a:t> </a:t>
            </a:r>
            <a:r>
              <a:rPr lang="ru-RU" sz="1300" dirty="0">
                <a:solidFill>
                  <a:schemeClr val="tx1"/>
                </a:solidFill>
              </a:rPr>
              <a:t>на сайте и в социальных сетях</a:t>
            </a:r>
            <a:r>
              <a:rPr lang="ru-RU" sz="1300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300" dirty="0" smtClean="0">
                <a:solidFill>
                  <a:schemeClr val="tx1"/>
                </a:solidFill>
              </a:rPr>
              <a:t>Сбор дополнительных сведений о возможности использования имущества;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300" dirty="0" smtClean="0">
                <a:solidFill>
                  <a:schemeClr val="tx1"/>
                </a:solidFill>
              </a:rPr>
              <a:t>Использование способа приватизации без объявления цены;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310261" y="5333061"/>
            <a:ext cx="4306764" cy="544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300" dirty="0" smtClean="0">
                <a:solidFill>
                  <a:schemeClr val="tx1"/>
                </a:solidFill>
              </a:rPr>
              <a:t>Продажа долей в праве собственности в рамках преимущественного права.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48030" y="139596"/>
            <a:ext cx="5205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Приватизация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областного имущества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0856069" y="2542228"/>
            <a:ext cx="0" cy="350196"/>
          </a:xfrm>
          <a:prstGeom prst="straightConnector1">
            <a:avLst/>
          </a:prstGeom>
          <a:ln w="28575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910359" y="2586521"/>
            <a:ext cx="10150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C00000"/>
                </a:solidFill>
                <a:latin typeface="+mn-lt"/>
              </a:rPr>
              <a:t>Рост на 66,7%</a:t>
            </a:r>
            <a:endParaRPr lang="ru-RU" sz="11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9776" y="3122579"/>
            <a:ext cx="681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+mn-lt"/>
              </a:rPr>
              <a:t>38,0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%</a:t>
            </a:r>
            <a:endParaRPr lang="ru-RU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8688" y="3122579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+mn-lt"/>
              </a:rPr>
              <a:t>15,0%</a:t>
            </a:r>
            <a:endParaRPr lang="ru-RU" sz="16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98" y="57761"/>
            <a:ext cx="11491783" cy="38708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Работа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в 2019 году с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должниками по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доходам,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администриуемым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министерством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248" y="384465"/>
            <a:ext cx="11926857" cy="2579172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В 2019 проведен комплекс досудебных и судебных мероприятий, включающий в себя: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b="1" dirty="0" smtClean="0">
                <a:solidFill>
                  <a:schemeClr val="tx1"/>
                </a:solidFill>
              </a:rPr>
              <a:t>По земельным </a:t>
            </a:r>
            <a:r>
              <a:rPr lang="ru-RU" sz="1400" b="1" dirty="0">
                <a:solidFill>
                  <a:schemeClr val="tx1"/>
                </a:solidFill>
              </a:rPr>
              <a:t>участкам областной собственности и до разграничения собственности на землю, расположенных в границах </a:t>
            </a:r>
            <a:r>
              <a:rPr lang="ru-RU" sz="1400" b="1" dirty="0" err="1">
                <a:solidFill>
                  <a:schemeClr val="tx1"/>
                </a:solidFill>
              </a:rPr>
              <a:t>г.Нижнего</a:t>
            </a:r>
            <a:r>
              <a:rPr lang="ru-RU" sz="1400" b="1" dirty="0">
                <a:solidFill>
                  <a:schemeClr val="tx1"/>
                </a:solidFill>
              </a:rPr>
              <a:t> Новгорода и по договорам аренды нежилых </a:t>
            </a:r>
            <a:r>
              <a:rPr lang="ru-RU" sz="1400" b="1" dirty="0" smtClean="0">
                <a:solidFill>
                  <a:schemeClr val="tx1"/>
                </a:solidFill>
              </a:rPr>
              <a:t>помещений: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П</a:t>
            </a:r>
            <a:r>
              <a:rPr lang="ru-RU" sz="1400" dirty="0" smtClean="0">
                <a:solidFill>
                  <a:schemeClr val="tx1"/>
                </a:solidFill>
              </a:rPr>
              <a:t>ретензионную работу: направлено </a:t>
            </a:r>
            <a:r>
              <a:rPr lang="ru-RU" sz="1400" b="1" dirty="0" smtClean="0">
                <a:solidFill>
                  <a:schemeClr val="tx1"/>
                </a:solidFill>
              </a:rPr>
              <a:t>2504</a:t>
            </a:r>
            <a:r>
              <a:rPr lang="ru-RU" sz="1400" dirty="0" smtClean="0">
                <a:solidFill>
                  <a:schemeClr val="tx1"/>
                </a:solidFill>
              </a:rPr>
              <a:t> претензий на общую сумму </a:t>
            </a:r>
            <a:r>
              <a:rPr lang="ru-RU" sz="1400" b="1" dirty="0" smtClean="0">
                <a:solidFill>
                  <a:schemeClr val="tx1"/>
                </a:solidFill>
              </a:rPr>
              <a:t>944,3 млн руб.</a:t>
            </a:r>
            <a:r>
              <a:rPr lang="ru-RU" sz="1400" dirty="0" smtClean="0">
                <a:solidFill>
                  <a:schemeClr val="tx1"/>
                </a:solidFill>
              </a:rPr>
              <a:t>, из них в счет погашения просроченной задолженности оплачено </a:t>
            </a:r>
            <a:r>
              <a:rPr lang="ru-RU" sz="1400" b="1" dirty="0" smtClean="0">
                <a:solidFill>
                  <a:schemeClr val="tx1"/>
                </a:solidFill>
              </a:rPr>
              <a:t>122,1 млн руб.</a:t>
            </a:r>
            <a:r>
              <a:rPr lang="ru-RU" sz="1400" dirty="0" smtClean="0">
                <a:solidFill>
                  <a:schemeClr val="tx1"/>
                </a:solidFill>
              </a:rPr>
              <a:t> Количество претензий в отчетном году  </a:t>
            </a:r>
            <a:r>
              <a:rPr lang="ru-RU" sz="1400" b="1" dirty="0" smtClean="0">
                <a:solidFill>
                  <a:schemeClr val="tx1"/>
                </a:solidFill>
              </a:rPr>
              <a:t>превысило</a:t>
            </a:r>
            <a:r>
              <a:rPr lang="ru-RU" sz="1400" dirty="0" smtClean="0">
                <a:solidFill>
                  <a:schemeClr val="tx1"/>
                </a:solidFill>
              </a:rPr>
              <a:t> количество за предыдущий год почти </a:t>
            </a:r>
            <a:r>
              <a:rPr lang="ru-RU" sz="1400" b="1" dirty="0" smtClean="0">
                <a:solidFill>
                  <a:schemeClr val="tx1"/>
                </a:solidFill>
              </a:rPr>
              <a:t>в 3 раза</a:t>
            </a:r>
            <a:r>
              <a:rPr lang="ru-RU" sz="1400" dirty="0" smtClean="0">
                <a:solidFill>
                  <a:schemeClr val="tx1"/>
                </a:solidFill>
              </a:rPr>
              <a:t>, а </a:t>
            </a:r>
            <a:r>
              <a:rPr lang="ru-RU" sz="1400" b="1" dirty="0" smtClean="0">
                <a:solidFill>
                  <a:schemeClr val="tx1"/>
                </a:solidFill>
              </a:rPr>
              <a:t>результативность по погашению долгов - в 2 раза</a:t>
            </a:r>
            <a:r>
              <a:rPr lang="ru-RU" sz="1400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Л</a:t>
            </a:r>
            <a:r>
              <a:rPr lang="ru-RU" sz="1400" dirty="0" smtClean="0">
                <a:solidFill>
                  <a:schemeClr val="tx1"/>
                </a:solidFill>
              </a:rPr>
              <a:t>ичные встречи с </a:t>
            </a:r>
            <a:r>
              <a:rPr lang="ru-RU" sz="1400" b="1" dirty="0" smtClean="0">
                <a:solidFill>
                  <a:schemeClr val="tx1"/>
                </a:solidFill>
              </a:rPr>
              <a:t>235</a:t>
            </a:r>
            <a:r>
              <a:rPr lang="ru-RU" sz="1400" dirty="0" smtClean="0">
                <a:solidFill>
                  <a:schemeClr val="tx1"/>
                </a:solidFill>
              </a:rPr>
              <a:t> должниками: проведены по </a:t>
            </a:r>
            <a:r>
              <a:rPr lang="ru-RU" sz="1400" b="1" dirty="0" smtClean="0">
                <a:solidFill>
                  <a:schemeClr val="tx1"/>
                </a:solidFill>
              </a:rPr>
              <a:t>278</a:t>
            </a:r>
            <a:r>
              <a:rPr lang="ru-RU" sz="1400" dirty="0" smtClean="0">
                <a:solidFill>
                  <a:schemeClr val="tx1"/>
                </a:solidFill>
              </a:rPr>
              <a:t> договорам с долгами на общую сумму </a:t>
            </a:r>
            <a:r>
              <a:rPr lang="ru-RU" sz="1400" b="1" dirty="0" smtClean="0">
                <a:solidFill>
                  <a:schemeClr val="tx1"/>
                </a:solidFill>
              </a:rPr>
              <a:t>62,7 млн руб., </a:t>
            </a:r>
            <a:r>
              <a:rPr lang="ru-RU" sz="1400" dirty="0" smtClean="0">
                <a:solidFill>
                  <a:schemeClr val="tx1"/>
                </a:solidFill>
              </a:rPr>
              <a:t>по результатам которых задолженность в размере </a:t>
            </a:r>
            <a:r>
              <a:rPr lang="ru-RU" sz="1400" b="1" dirty="0" smtClean="0">
                <a:solidFill>
                  <a:schemeClr val="tx1"/>
                </a:solidFill>
              </a:rPr>
              <a:t>29 млн руб. погашена полностью</a:t>
            </a:r>
            <a:r>
              <a:rPr lang="ru-RU" sz="1400" dirty="0" smtClean="0">
                <a:solidFill>
                  <a:schemeClr val="tx1"/>
                </a:solidFill>
              </a:rPr>
              <a:t>. Количество встреч и результативность по погашению долгов в отчетном году  </a:t>
            </a:r>
            <a:r>
              <a:rPr lang="ru-RU" sz="1400" b="1" dirty="0" smtClean="0">
                <a:solidFill>
                  <a:schemeClr val="tx1"/>
                </a:solidFill>
              </a:rPr>
              <a:t>превышает</a:t>
            </a:r>
            <a:r>
              <a:rPr lang="ru-RU" sz="1400" dirty="0" smtClean="0">
                <a:solidFill>
                  <a:schemeClr val="tx1"/>
                </a:solidFill>
              </a:rPr>
              <a:t> за предыдущий год </a:t>
            </a:r>
            <a:r>
              <a:rPr lang="ru-RU" sz="1400" b="1" dirty="0" smtClean="0">
                <a:solidFill>
                  <a:schemeClr val="tx1"/>
                </a:solidFill>
              </a:rPr>
              <a:t>почти в 2 раза</a:t>
            </a:r>
            <a:r>
              <a:rPr lang="ru-RU" sz="1400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</a:t>
            </a:r>
            <a:r>
              <a:rPr lang="ru-RU" sz="1400" dirty="0" smtClean="0">
                <a:solidFill>
                  <a:schemeClr val="tx1"/>
                </a:solidFill>
              </a:rPr>
              <a:t>зыскание долгов в судебном порядке: направлено  </a:t>
            </a:r>
            <a:r>
              <a:rPr lang="ru-RU" sz="1400" b="1" dirty="0" smtClean="0">
                <a:solidFill>
                  <a:schemeClr val="tx1"/>
                </a:solidFill>
              </a:rPr>
              <a:t>656</a:t>
            </a:r>
            <a:r>
              <a:rPr lang="ru-RU" sz="1400" dirty="0" smtClean="0">
                <a:solidFill>
                  <a:schemeClr val="tx1"/>
                </a:solidFill>
              </a:rPr>
              <a:t>  исковых заявлений на общую сумму </a:t>
            </a:r>
            <a:r>
              <a:rPr lang="ru-RU" sz="1400" b="1" dirty="0" smtClean="0">
                <a:solidFill>
                  <a:schemeClr val="tx1"/>
                </a:solidFill>
              </a:rPr>
              <a:t>586,2 млн руб., </a:t>
            </a:r>
            <a:r>
              <a:rPr lang="ru-RU" sz="1400" dirty="0" smtClean="0">
                <a:solidFill>
                  <a:schemeClr val="tx1"/>
                </a:solidFill>
              </a:rPr>
              <a:t>вынесено </a:t>
            </a:r>
            <a:r>
              <a:rPr lang="ru-RU" sz="1400" b="1" dirty="0" smtClean="0">
                <a:solidFill>
                  <a:schemeClr val="tx1"/>
                </a:solidFill>
              </a:rPr>
              <a:t>539 </a:t>
            </a:r>
            <a:r>
              <a:rPr lang="ru-RU" sz="1400" dirty="0" smtClean="0">
                <a:solidFill>
                  <a:schemeClr val="tx1"/>
                </a:solidFill>
              </a:rPr>
              <a:t>решений на сумму </a:t>
            </a:r>
            <a:r>
              <a:rPr lang="ru-RU" sz="1400" b="1" dirty="0" smtClean="0">
                <a:solidFill>
                  <a:schemeClr val="tx1"/>
                </a:solidFill>
              </a:rPr>
              <a:t>427,1 млн руб.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О</a:t>
            </a:r>
            <a:r>
              <a:rPr lang="ru-RU" sz="1400" b="1" dirty="0" smtClean="0">
                <a:solidFill>
                  <a:schemeClr val="tx1"/>
                </a:solidFill>
              </a:rPr>
              <a:t>плачено в добровольном порядке</a:t>
            </a:r>
            <a:r>
              <a:rPr lang="ru-RU" sz="1400" dirty="0" smtClean="0">
                <a:solidFill>
                  <a:schemeClr val="tx1"/>
                </a:solidFill>
              </a:rPr>
              <a:t> - </a:t>
            </a:r>
            <a:r>
              <a:rPr lang="ru-RU" sz="1400" b="1" dirty="0" smtClean="0">
                <a:solidFill>
                  <a:schemeClr val="tx1"/>
                </a:solidFill>
              </a:rPr>
              <a:t>139,6 млн руб.,</a:t>
            </a:r>
            <a:r>
              <a:rPr lang="ru-RU" sz="1400" dirty="0" smtClean="0">
                <a:solidFill>
                  <a:schemeClr val="tx1"/>
                </a:solidFill>
              </a:rPr>
              <a:t> что </a:t>
            </a:r>
            <a:r>
              <a:rPr lang="ru-RU" sz="1400" b="1" dirty="0" smtClean="0">
                <a:solidFill>
                  <a:schemeClr val="tx1"/>
                </a:solidFill>
              </a:rPr>
              <a:t>превышает</a:t>
            </a:r>
            <a:r>
              <a:rPr lang="ru-RU" sz="1400" dirty="0" smtClean="0">
                <a:solidFill>
                  <a:schemeClr val="tx1"/>
                </a:solidFill>
              </a:rPr>
              <a:t> аналогичные поступления за 2018 год примерно </a:t>
            </a:r>
            <a:r>
              <a:rPr lang="ru-RU" sz="1400" b="1" dirty="0" smtClean="0">
                <a:solidFill>
                  <a:schemeClr val="tx1"/>
                </a:solidFill>
              </a:rPr>
              <a:t>в 2 раза</a:t>
            </a:r>
            <a:r>
              <a:rPr lang="ru-RU" sz="1400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</a:t>
            </a:r>
            <a:r>
              <a:rPr lang="ru-RU" sz="1400" dirty="0" smtClean="0">
                <a:solidFill>
                  <a:schemeClr val="tx1"/>
                </a:solidFill>
              </a:rPr>
              <a:t>зыскание долгов в рамках исполнительного производства через  УФССП РФ: предъявлено </a:t>
            </a:r>
            <a:r>
              <a:rPr lang="ru-RU" sz="1400" b="1" dirty="0" smtClean="0">
                <a:solidFill>
                  <a:schemeClr val="tx1"/>
                </a:solidFill>
              </a:rPr>
              <a:t>347</a:t>
            </a:r>
            <a:r>
              <a:rPr lang="ru-RU" sz="1400" dirty="0" smtClean="0">
                <a:solidFill>
                  <a:schemeClr val="tx1"/>
                </a:solidFill>
              </a:rPr>
              <a:t> исполнительных листов на общую сумму </a:t>
            </a:r>
            <a:r>
              <a:rPr lang="ru-RU" sz="1400" b="1" dirty="0" smtClean="0">
                <a:solidFill>
                  <a:schemeClr val="tx1"/>
                </a:solidFill>
              </a:rPr>
              <a:t>206,2 млн руб.,  оплачено - 21,1 млн руб.</a:t>
            </a:r>
            <a:r>
              <a:rPr lang="ru-RU" sz="1400" dirty="0" smtClean="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E280726-ED14-4153-9E77-83EF0F5705B2}" type="slidenum">
              <a:rPr lang="uk-UA" altLang="ru-RU" smtClean="0"/>
              <a:pPr>
                <a:defRPr/>
              </a:pPr>
              <a:t>6</a:t>
            </a:fld>
            <a:endParaRPr lang="uk-UA" alt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544910"/>
              </p:ext>
            </p:extLst>
          </p:nvPr>
        </p:nvGraphicFramePr>
        <p:xfrm>
          <a:off x="343787" y="3289737"/>
          <a:ext cx="8396564" cy="250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1252"/>
                <a:gridCol w="487866"/>
                <a:gridCol w="611586"/>
                <a:gridCol w="611586"/>
                <a:gridCol w="611586"/>
                <a:gridCol w="611586"/>
                <a:gridCol w="611586"/>
                <a:gridCol w="611586"/>
                <a:gridCol w="611586"/>
                <a:gridCol w="611586"/>
                <a:gridCol w="611586"/>
                <a:gridCol w="611586"/>
                <a:gridCol w="611586"/>
              </a:tblGrid>
              <a:tr h="16665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Наименование мероприятия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Итоги за 2016 год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Итоги за 2017 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Итоги за 2018 год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Итоги за 2019 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8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Количество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На общую сумму долга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Оплачено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Количество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На общую сумму долга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Оплачено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Количество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На общую сумму долга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Оплачено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Количество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На общую сумму долга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Оплачено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</a:tr>
              <a:tr h="1004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(млн.руб.)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(</a:t>
                      </a:r>
                      <a:r>
                        <a:rPr lang="ru-RU" sz="700" u="none" strike="noStrike" dirty="0" err="1">
                          <a:effectLst/>
                        </a:rPr>
                        <a:t>млн.руб</a:t>
                      </a:r>
                      <a:r>
                        <a:rPr lang="ru-RU" sz="700" u="none" strike="noStrike" dirty="0">
                          <a:effectLst/>
                        </a:rPr>
                        <a:t>.)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(</a:t>
                      </a:r>
                      <a:r>
                        <a:rPr lang="ru-RU" sz="700" u="none" strike="noStrike" dirty="0" err="1">
                          <a:effectLst/>
                        </a:rPr>
                        <a:t>млн.руб</a:t>
                      </a:r>
                      <a:r>
                        <a:rPr lang="ru-RU" sz="700" u="none" strike="noStrike" dirty="0">
                          <a:effectLst/>
                        </a:rPr>
                        <a:t>.)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(млн.руб.)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(млн.руб.)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(млн.руб.)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</a:tr>
              <a:tr h="1089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(</a:t>
                      </a:r>
                      <a:r>
                        <a:rPr lang="ru-RU" sz="700" u="none" strike="noStrike" dirty="0" err="1">
                          <a:effectLst/>
                        </a:rPr>
                        <a:t>млн.руб</a:t>
                      </a:r>
                      <a:r>
                        <a:rPr lang="ru-RU" sz="700" u="none" strike="noStrike" dirty="0">
                          <a:effectLst/>
                        </a:rPr>
                        <a:t>.)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(млн.руб.)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</a:tr>
              <a:tr h="5701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Направление претензий о погашении задолженности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3 532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853,9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79,7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1 768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435,7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69,2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848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456,4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2 504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944,3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122,1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</a:tr>
              <a:tr h="2898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Проведение личных встреч с должниками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235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66,6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6,5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187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82,8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43,6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120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45,8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16,6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235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62, 7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</a:tr>
              <a:tr h="4299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Взыскание в судебном порядке задолженности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293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115,4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111,8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555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268,1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70,7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549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379,2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79,7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656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586,2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139,6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</a:tr>
              <a:tr h="5701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Взыскание долгов в рамках исполнительного производства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309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165,5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21,7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290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144,7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17,6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304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148,1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18,2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347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206,2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21,1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2" marR="8352" marT="8352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3908" y="5780690"/>
            <a:ext cx="8370621" cy="9303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Проведение </a:t>
            </a:r>
            <a:r>
              <a:rPr lang="ru-RU" sz="1400" dirty="0">
                <a:solidFill>
                  <a:schemeClr val="tx1"/>
                </a:solidFill>
              </a:rPr>
              <a:t>работы по сокращению задолженности по </a:t>
            </a:r>
            <a:r>
              <a:rPr lang="ru-RU" sz="1400" b="1" dirty="0">
                <a:solidFill>
                  <a:schemeClr val="tx1"/>
                </a:solidFill>
              </a:rPr>
              <a:t>инвестиционным соглашениям</a:t>
            </a:r>
            <a:r>
              <a:rPr lang="ru-RU" sz="1400" dirty="0">
                <a:solidFill>
                  <a:schemeClr val="tx1"/>
                </a:solidFill>
              </a:rPr>
              <a:t>: выставлено </a:t>
            </a:r>
            <a:r>
              <a:rPr lang="ru-RU" sz="1400" b="1" dirty="0">
                <a:solidFill>
                  <a:schemeClr val="tx1"/>
                </a:solidFill>
              </a:rPr>
              <a:t>148 </a:t>
            </a:r>
            <a:r>
              <a:rPr lang="ru-RU" sz="1400" dirty="0">
                <a:solidFill>
                  <a:schemeClr val="tx1"/>
                </a:solidFill>
              </a:rPr>
              <a:t>претензий, </a:t>
            </a:r>
            <a:r>
              <a:rPr lang="ru-RU" sz="1400" b="1" dirty="0">
                <a:solidFill>
                  <a:schemeClr val="tx1"/>
                </a:solidFill>
              </a:rPr>
              <a:t>134 </a:t>
            </a:r>
            <a:r>
              <a:rPr lang="ru-RU" sz="1400" dirty="0">
                <a:solidFill>
                  <a:schemeClr val="tx1"/>
                </a:solidFill>
              </a:rPr>
              <a:t>исковых заявлений, вынесено решений о взыскании задолженности на сумму </a:t>
            </a:r>
            <a:r>
              <a:rPr lang="ru-RU" sz="1400" b="1" dirty="0">
                <a:solidFill>
                  <a:schemeClr val="tx1"/>
                </a:solidFill>
              </a:rPr>
              <a:t>26,5 млн руб.</a:t>
            </a:r>
            <a:r>
              <a:rPr lang="ru-RU" sz="1400" dirty="0">
                <a:solidFill>
                  <a:schemeClr val="tx1"/>
                </a:solidFill>
              </a:rPr>
              <a:t> Предъявлено </a:t>
            </a:r>
            <a:r>
              <a:rPr lang="ru-RU" sz="1400" b="1" dirty="0">
                <a:solidFill>
                  <a:schemeClr val="tx1"/>
                </a:solidFill>
              </a:rPr>
              <a:t>35</a:t>
            </a:r>
            <a:r>
              <a:rPr lang="ru-RU" sz="1400" dirty="0">
                <a:solidFill>
                  <a:schemeClr val="tx1"/>
                </a:solidFill>
              </a:rPr>
              <a:t> исполнительных </a:t>
            </a:r>
            <a:r>
              <a:rPr lang="ru-RU" sz="1400" dirty="0" smtClean="0">
                <a:solidFill>
                  <a:schemeClr val="tx1"/>
                </a:solidFill>
              </a:rPr>
              <a:t>листов, </a:t>
            </a:r>
            <a:r>
              <a:rPr lang="ru-RU" sz="1400" dirty="0">
                <a:solidFill>
                  <a:schemeClr val="tx1"/>
                </a:solidFill>
              </a:rPr>
              <a:t>оплачено на сумму </a:t>
            </a:r>
            <a:r>
              <a:rPr lang="ru-RU" sz="1400" b="1" dirty="0">
                <a:solidFill>
                  <a:schemeClr val="tx1"/>
                </a:solidFill>
              </a:rPr>
              <a:t>10 млн руб., поступления</a:t>
            </a:r>
            <a:r>
              <a:rPr lang="ru-RU" sz="1400" dirty="0">
                <a:solidFill>
                  <a:schemeClr val="tx1"/>
                </a:solidFill>
              </a:rPr>
              <a:t> от УФССП РФ по инвестиционным </a:t>
            </a:r>
            <a:r>
              <a:rPr lang="ru-RU" sz="1400" dirty="0" smtClean="0">
                <a:solidFill>
                  <a:schemeClr val="tx1"/>
                </a:solidFill>
              </a:rPr>
              <a:t>соглашениям в </a:t>
            </a:r>
            <a:r>
              <a:rPr lang="ru-RU" sz="1400" b="1" dirty="0">
                <a:solidFill>
                  <a:schemeClr val="tx1"/>
                </a:solidFill>
              </a:rPr>
              <a:t>10 раз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превышают</a:t>
            </a:r>
            <a:r>
              <a:rPr lang="ru-RU" sz="1400" dirty="0">
                <a:solidFill>
                  <a:schemeClr val="tx1"/>
                </a:solidFill>
              </a:rPr>
              <a:t> сумму поступлений за 2018 </a:t>
            </a:r>
            <a:r>
              <a:rPr lang="ru-RU" sz="1400" dirty="0" smtClean="0">
                <a:solidFill>
                  <a:schemeClr val="tx1"/>
                </a:solidFill>
              </a:rPr>
              <a:t>год (</a:t>
            </a:r>
            <a:r>
              <a:rPr lang="ru-RU" sz="1400" b="1" dirty="0" smtClean="0">
                <a:solidFill>
                  <a:schemeClr val="tx1"/>
                </a:solidFill>
              </a:rPr>
              <a:t>1,1 млн </a:t>
            </a:r>
            <a:r>
              <a:rPr lang="ru-RU" sz="1400" b="1" dirty="0">
                <a:solidFill>
                  <a:schemeClr val="tx1"/>
                </a:solidFill>
              </a:rPr>
              <a:t>руб.).</a:t>
            </a:r>
          </a:p>
          <a:p>
            <a:pPr algn="ctr"/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681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336" y="100669"/>
            <a:ext cx="11547641" cy="1031846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Работа по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инициированию процедуры банкротства в отношении должников, допустивших задолженность по договорам аренды земельных участков, нежилого фонда, соглашениям о реализации инвестиционных проектов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E280726-ED14-4153-9E77-83EF0F5705B2}" type="slidenum">
              <a:rPr lang="uk-UA" altLang="ru-RU" smtClean="0"/>
              <a:pPr>
                <a:defRPr/>
              </a:pPr>
              <a:t>7</a:t>
            </a:fld>
            <a:endParaRPr lang="uk-UA" alt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23060"/>
              </p:ext>
            </p:extLst>
          </p:nvPr>
        </p:nvGraphicFramePr>
        <p:xfrm>
          <a:off x="125836" y="3706864"/>
          <a:ext cx="8196043" cy="30548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7097"/>
                <a:gridCol w="1366154"/>
                <a:gridCol w="997525"/>
                <a:gridCol w="1365267"/>
              </a:tblGrid>
              <a:tr h="499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2017 год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2018 год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2019 год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03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В процедурах банкротства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104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132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199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73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Подано заявлений о несостоятельности (банкротстве)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43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104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73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Подано заявлений о включении в реестр требований кредиторов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32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69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03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Участвовали в собраниях кредиторов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95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113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03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Участвовали в судебных заседаниях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130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176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297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97029" y="1265527"/>
            <a:ext cx="11108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+mn-lt"/>
              </a:rPr>
              <a:t>Направлено  </a:t>
            </a:r>
            <a:r>
              <a:rPr lang="ru-RU" b="1" dirty="0">
                <a:latin typeface="+mn-lt"/>
              </a:rPr>
              <a:t>104</a:t>
            </a:r>
            <a:r>
              <a:rPr lang="ru-RU" dirty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заявления </a:t>
            </a:r>
            <a:r>
              <a:rPr lang="ru-RU" dirty="0">
                <a:latin typeface="+mn-lt"/>
              </a:rPr>
              <a:t>в </a:t>
            </a:r>
            <a:r>
              <a:rPr lang="ru-RU" dirty="0" smtClean="0">
                <a:latin typeface="+mn-lt"/>
              </a:rPr>
              <a:t>арбитражный суд </a:t>
            </a:r>
            <a:r>
              <a:rPr lang="ru-RU" dirty="0">
                <a:latin typeface="+mn-lt"/>
              </a:rPr>
              <a:t>о признании должников банкротами на общую сумму заявленных требований </a:t>
            </a:r>
            <a:r>
              <a:rPr lang="ru-RU" b="1" dirty="0" smtClean="0">
                <a:latin typeface="+mn-lt"/>
              </a:rPr>
              <a:t>175,7 млн руб</a:t>
            </a:r>
            <a:r>
              <a:rPr lang="ru-RU" dirty="0">
                <a:latin typeface="+mn-lt"/>
              </a:rPr>
              <a:t>., </a:t>
            </a:r>
            <a:endParaRPr lang="ru-RU" dirty="0" smtClean="0">
              <a:latin typeface="+mn-lt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dirty="0" smtClean="0">
                <a:latin typeface="+mn-lt"/>
              </a:rPr>
              <a:t>что </a:t>
            </a:r>
            <a:r>
              <a:rPr lang="ru-RU" b="1" dirty="0">
                <a:latin typeface="+mn-lt"/>
              </a:rPr>
              <a:t>по сравнению с 2018 годом по количеству заявлений превышает в 2,5 раза. </a:t>
            </a:r>
            <a:endParaRPr lang="ru-RU" b="1" dirty="0" smtClean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+mn-lt"/>
              </a:rPr>
              <a:t>Направлено </a:t>
            </a:r>
            <a:r>
              <a:rPr lang="ru-RU" b="1" dirty="0">
                <a:latin typeface="+mn-lt"/>
              </a:rPr>
              <a:t>69</a:t>
            </a:r>
            <a:r>
              <a:rPr lang="ru-RU" dirty="0">
                <a:latin typeface="+mn-lt"/>
              </a:rPr>
              <a:t> заявлений в арбитражный суд о включении задолженности </a:t>
            </a:r>
            <a:r>
              <a:rPr lang="ru-RU" dirty="0" smtClean="0">
                <a:latin typeface="+mn-lt"/>
              </a:rPr>
              <a:t>перед министерством в </a:t>
            </a:r>
            <a:r>
              <a:rPr lang="ru-RU" dirty="0">
                <a:latin typeface="+mn-lt"/>
              </a:rPr>
              <a:t>реестр требований кредиторов на общую сумму </a:t>
            </a:r>
            <a:r>
              <a:rPr lang="ru-RU" b="1" dirty="0" smtClean="0">
                <a:latin typeface="+mn-lt"/>
              </a:rPr>
              <a:t>131,1 млн руб</a:t>
            </a:r>
            <a:r>
              <a:rPr lang="ru-RU" dirty="0">
                <a:latin typeface="+mn-lt"/>
              </a:rPr>
              <a:t>., </a:t>
            </a:r>
            <a:endParaRPr lang="ru-RU" dirty="0" smtClean="0">
              <a:latin typeface="+mn-lt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dirty="0" smtClean="0">
                <a:latin typeface="+mn-lt"/>
              </a:rPr>
              <a:t>что </a:t>
            </a:r>
            <a:r>
              <a:rPr lang="ru-RU" b="1" dirty="0">
                <a:latin typeface="+mn-lt"/>
              </a:rPr>
              <a:t>по сравнению с 2018 годом по количеству заявлений превышает в </a:t>
            </a:r>
            <a:r>
              <a:rPr lang="ru-RU" b="1" dirty="0" smtClean="0">
                <a:latin typeface="+mn-lt"/>
              </a:rPr>
              <a:t>2 раза</a:t>
            </a:r>
            <a:r>
              <a:rPr lang="ru-RU" b="1" dirty="0">
                <a:latin typeface="+mn-lt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+mn-lt"/>
              </a:rPr>
              <a:t>В входе </a:t>
            </a:r>
            <a:r>
              <a:rPr lang="ru-RU" dirty="0">
                <a:latin typeface="+mn-lt"/>
              </a:rPr>
              <a:t>судебных заседаний в 2019 году в консолидированный бюджет </a:t>
            </a:r>
            <a:r>
              <a:rPr lang="ru-RU" dirty="0" smtClean="0">
                <a:latin typeface="+mn-lt"/>
              </a:rPr>
              <a:t>поступило </a:t>
            </a:r>
            <a:r>
              <a:rPr lang="ru-RU" b="1" dirty="0" smtClean="0">
                <a:latin typeface="+mn-lt"/>
              </a:rPr>
              <a:t>74,5 млн руб</a:t>
            </a:r>
            <a:r>
              <a:rPr lang="ru-RU" dirty="0">
                <a:latin typeface="+mn-lt"/>
              </a:rPr>
              <a:t>. </a:t>
            </a:r>
            <a:endParaRPr lang="ru-RU" dirty="0" smtClean="0">
              <a:latin typeface="+mn-lt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b="1" dirty="0">
                <a:latin typeface="Calibri"/>
              </a:rPr>
              <a:t>что по сравнению с 2018 годом </a:t>
            </a:r>
            <a:r>
              <a:rPr lang="ru-RU" b="1" dirty="0" smtClean="0">
                <a:latin typeface="Calibri"/>
              </a:rPr>
              <a:t>превышает </a:t>
            </a:r>
            <a:r>
              <a:rPr lang="ru-RU" b="1" dirty="0">
                <a:latin typeface="Calibri"/>
              </a:rPr>
              <a:t>в </a:t>
            </a:r>
            <a:r>
              <a:rPr lang="ru-RU" b="1" dirty="0" smtClean="0">
                <a:latin typeface="Calibri"/>
              </a:rPr>
              <a:t>1,4 раза</a:t>
            </a:r>
            <a:r>
              <a:rPr lang="ru-RU" b="1" dirty="0">
                <a:latin typeface="Calibri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18428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Номер слайда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0F4B743-5169-4441-808E-C0387D67FD53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uk-UA" altLang="ru-RU" sz="1600" smtClean="0">
              <a:solidFill>
                <a:schemeClr val="accent1"/>
              </a:solidFill>
            </a:endParaRPr>
          </a:p>
        </p:txBody>
      </p:sp>
      <p:sp>
        <p:nvSpPr>
          <p:cNvPr id="9221" name="Прямоугольник 1"/>
          <p:cNvSpPr>
            <a:spLocks noChangeArrowheads="1"/>
          </p:cNvSpPr>
          <p:nvPr/>
        </p:nvSpPr>
        <p:spPr bwMode="auto">
          <a:xfrm>
            <a:off x="1365133" y="4002100"/>
            <a:ext cx="5754687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latin typeface="+mn-lt"/>
                <a:ea typeface="Open Sans"/>
                <a:cs typeface="Times New Roman" pitchFamily="18" charset="0"/>
              </a:rPr>
              <a:t> </a:t>
            </a:r>
          </a:p>
          <a:p>
            <a:pPr lvl="0">
              <a:defRPr/>
            </a:pPr>
            <a:r>
              <a:rPr lang="ru-RU" altLang="ru-RU" sz="1600" b="1" dirty="0">
                <a:solidFill>
                  <a:srgbClr val="000000"/>
                </a:solidFill>
                <a:latin typeface="Calibri"/>
                <a:ea typeface="Open Sans"/>
                <a:cs typeface="Times New Roman" pitchFamily="18" charset="0"/>
              </a:rPr>
              <a:t>ОАО «</a:t>
            </a:r>
            <a:r>
              <a:rPr lang="ru-RU" altLang="ru-RU" sz="1600" b="1" dirty="0" err="1">
                <a:solidFill>
                  <a:srgbClr val="000000"/>
                </a:solidFill>
                <a:latin typeface="Calibri"/>
                <a:ea typeface="Open Sans"/>
                <a:cs typeface="Times New Roman" pitchFamily="18" charset="0"/>
              </a:rPr>
              <a:t>Нижегородкапстрой</a:t>
            </a:r>
            <a:r>
              <a:rPr lang="ru-RU" altLang="ru-RU" sz="1600" b="1" dirty="0">
                <a:solidFill>
                  <a:srgbClr val="000000"/>
                </a:solidFill>
                <a:latin typeface="Calibri"/>
                <a:ea typeface="Open Sans"/>
                <a:cs typeface="Times New Roman" pitchFamily="18" charset="0"/>
              </a:rPr>
              <a:t>» </a:t>
            </a:r>
            <a:r>
              <a:rPr lang="ru-RU" altLang="ru-RU" sz="1600" dirty="0">
                <a:solidFill>
                  <a:srgbClr val="000000"/>
                </a:solidFill>
                <a:latin typeface="Calibri"/>
                <a:ea typeface="Open Sans"/>
                <a:cs typeface="Times New Roman" pitchFamily="18" charset="0"/>
              </a:rPr>
              <a:t>задолженность </a:t>
            </a:r>
            <a:r>
              <a:rPr lang="en-US" altLang="ru-RU" sz="1600" dirty="0">
                <a:solidFill>
                  <a:srgbClr val="000000"/>
                </a:solidFill>
                <a:latin typeface="Calibri"/>
                <a:ea typeface="Open Sans"/>
                <a:cs typeface="Times New Roman" pitchFamily="18" charset="0"/>
              </a:rPr>
              <a:t>&gt;</a:t>
            </a:r>
            <a:r>
              <a:rPr lang="ru-RU" altLang="ru-RU" sz="1600" dirty="0">
                <a:solidFill>
                  <a:srgbClr val="000000"/>
                </a:solidFill>
                <a:latin typeface="Calibri"/>
                <a:ea typeface="Open Sans"/>
                <a:cs typeface="Times New Roman" pitchFamily="18" charset="0"/>
              </a:rPr>
              <a:t> </a:t>
            </a:r>
            <a:r>
              <a:rPr lang="ru-RU" altLang="ru-RU" sz="1600" dirty="0">
                <a:solidFill>
                  <a:srgbClr val="C00000"/>
                </a:solidFill>
                <a:latin typeface="Calibri"/>
                <a:ea typeface="Open Sans"/>
                <a:cs typeface="Times New Roman" pitchFamily="18" charset="0"/>
              </a:rPr>
              <a:t>4 млрд</a:t>
            </a:r>
            <a:r>
              <a:rPr lang="ru-RU" altLang="ru-RU" sz="1600" dirty="0">
                <a:solidFill>
                  <a:srgbClr val="000000"/>
                </a:solidFill>
                <a:latin typeface="Calibri"/>
                <a:ea typeface="Open Sans"/>
                <a:cs typeface="Times New Roman" pitchFamily="18" charset="0"/>
              </a:rPr>
              <a:t> рублей</a:t>
            </a:r>
          </a:p>
          <a:p>
            <a:pPr>
              <a:defRPr/>
            </a:pPr>
            <a:endParaRPr lang="ru-RU" altLang="ru-RU" sz="1600" b="1" dirty="0" smtClean="0">
              <a:latin typeface="+mn-lt"/>
              <a:ea typeface="Open Sans"/>
              <a:cs typeface="Times New Roman" pitchFamily="18" charset="0"/>
            </a:endParaRPr>
          </a:p>
          <a:p>
            <a:pPr>
              <a:defRPr/>
            </a:pPr>
            <a:r>
              <a:rPr lang="ru-RU" altLang="ru-RU" sz="1600" b="1" dirty="0" smtClean="0">
                <a:latin typeface="+mn-lt"/>
                <a:ea typeface="Open Sans"/>
                <a:cs typeface="Times New Roman" pitchFamily="18" charset="0"/>
              </a:rPr>
              <a:t>ОАО </a:t>
            </a:r>
            <a:r>
              <a:rPr lang="ru-RU" altLang="ru-RU" sz="1600" b="1" dirty="0">
                <a:latin typeface="+mn-lt"/>
                <a:ea typeface="Open Sans"/>
                <a:cs typeface="Times New Roman" pitchFamily="18" charset="0"/>
              </a:rPr>
              <a:t>«РУМО» задолженность </a:t>
            </a:r>
            <a:r>
              <a:rPr lang="en-US" altLang="ru-RU" sz="1600" b="1" dirty="0">
                <a:latin typeface="+mn-lt"/>
                <a:ea typeface="Open Sans"/>
                <a:cs typeface="Times New Roman" pitchFamily="18" charset="0"/>
              </a:rPr>
              <a:t>&gt;</a:t>
            </a:r>
            <a:r>
              <a:rPr lang="ru-RU" altLang="ru-RU" sz="1600" dirty="0">
                <a:latin typeface="+mn-lt"/>
                <a:ea typeface="Open Sans"/>
                <a:cs typeface="Times New Roman" pitchFamily="18" charset="0"/>
              </a:rPr>
              <a:t> </a:t>
            </a:r>
            <a:r>
              <a:rPr lang="ru-RU" altLang="ru-RU" sz="1600" dirty="0">
                <a:solidFill>
                  <a:srgbClr val="C00000"/>
                </a:solidFill>
                <a:latin typeface="+mn-lt"/>
                <a:ea typeface="Open Sans"/>
                <a:cs typeface="Times New Roman" pitchFamily="18" charset="0"/>
              </a:rPr>
              <a:t>3 млрд </a:t>
            </a:r>
            <a:r>
              <a:rPr lang="ru-RU" altLang="ru-RU" sz="1600" dirty="0">
                <a:latin typeface="+mn-lt"/>
                <a:ea typeface="Open Sans"/>
                <a:cs typeface="Times New Roman" pitchFamily="18" charset="0"/>
              </a:rPr>
              <a:t>рублей</a:t>
            </a:r>
          </a:p>
          <a:p>
            <a:pPr>
              <a:defRPr/>
            </a:pPr>
            <a:endParaRPr lang="ru-RU" altLang="ru-RU" sz="1400" dirty="0">
              <a:latin typeface="+mn-lt"/>
              <a:ea typeface="Open Sans"/>
              <a:cs typeface="Times New Roman" pitchFamily="18" charset="0"/>
            </a:endParaRPr>
          </a:p>
          <a:p>
            <a:pPr>
              <a:defRPr/>
            </a:pPr>
            <a:r>
              <a:rPr lang="ru-RU" altLang="ru-RU" sz="1600" b="1" dirty="0" smtClean="0">
                <a:latin typeface="+mn-lt"/>
                <a:ea typeface="Open Sans"/>
                <a:cs typeface="Times New Roman" pitchFamily="18" charset="0"/>
              </a:rPr>
              <a:t>МУП </a:t>
            </a:r>
            <a:r>
              <a:rPr lang="ru-RU" altLang="ru-RU" sz="1600" b="1" dirty="0">
                <a:latin typeface="+mn-lt"/>
                <a:ea typeface="Open Sans"/>
                <a:cs typeface="Times New Roman" pitchFamily="18" charset="0"/>
              </a:rPr>
              <a:t>«Гидроторф-водоканал» </a:t>
            </a:r>
            <a:r>
              <a:rPr lang="ru-RU" altLang="ru-RU" sz="1600" dirty="0">
                <a:latin typeface="+mn-lt"/>
                <a:ea typeface="Open Sans"/>
                <a:cs typeface="Times New Roman" pitchFamily="18" charset="0"/>
              </a:rPr>
              <a:t>задолженность </a:t>
            </a:r>
            <a:r>
              <a:rPr lang="en-US" altLang="ru-RU" sz="1600" dirty="0">
                <a:latin typeface="+mn-lt"/>
                <a:ea typeface="Open Sans"/>
                <a:cs typeface="Times New Roman" pitchFamily="18" charset="0"/>
              </a:rPr>
              <a:t>&gt;</a:t>
            </a:r>
            <a:r>
              <a:rPr lang="ru-RU" altLang="ru-RU" sz="1600" dirty="0">
                <a:latin typeface="+mn-lt"/>
                <a:ea typeface="Open Sans"/>
                <a:cs typeface="Times New Roman" pitchFamily="18" charset="0"/>
              </a:rPr>
              <a:t> </a:t>
            </a:r>
            <a:r>
              <a:rPr lang="ru-RU" altLang="ru-RU" sz="1600" dirty="0">
                <a:solidFill>
                  <a:srgbClr val="C00000"/>
                </a:solidFill>
                <a:latin typeface="+mn-lt"/>
                <a:ea typeface="Open Sans"/>
                <a:cs typeface="Times New Roman" pitchFamily="18" charset="0"/>
              </a:rPr>
              <a:t>6 млн </a:t>
            </a:r>
            <a:r>
              <a:rPr lang="ru-RU" altLang="ru-RU" sz="1600" dirty="0" smtClean="0">
                <a:latin typeface="+mn-lt"/>
                <a:ea typeface="Open Sans"/>
                <a:cs typeface="Times New Roman" pitchFamily="18" charset="0"/>
              </a:rPr>
              <a:t>рублей</a:t>
            </a:r>
            <a:endParaRPr lang="en-US" altLang="ru-RU" sz="1600" b="1" dirty="0">
              <a:latin typeface="+mn-lt"/>
              <a:ea typeface="Open Sans"/>
              <a:cs typeface="Times New Roman" pitchFamily="18" charset="0"/>
            </a:endParaRPr>
          </a:p>
        </p:txBody>
      </p:sp>
      <p:sp>
        <p:nvSpPr>
          <p:cNvPr id="9222" name="Прямоугольник 1"/>
          <p:cNvSpPr>
            <a:spLocks noChangeArrowheads="1"/>
          </p:cNvSpPr>
          <p:nvPr/>
        </p:nvSpPr>
        <p:spPr bwMode="auto">
          <a:xfrm>
            <a:off x="658813" y="244475"/>
            <a:ext cx="10983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Open Sans"/>
                <a:cs typeface="Times New Roman" pitchFamily="18" charset="0"/>
              </a:rPr>
              <a:t>Банкротство организаций и предприятий Нижегородской области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95921769"/>
              </p:ext>
            </p:extLst>
          </p:nvPr>
        </p:nvGraphicFramePr>
        <p:xfrm>
          <a:off x="586994" y="997921"/>
          <a:ext cx="10944343" cy="2484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8174" y="3536921"/>
            <a:ext cx="60007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</a:rPr>
              <a:t>В результате были признаны банкротами: </a:t>
            </a:r>
          </a:p>
        </p:txBody>
      </p:sp>
      <p:pic>
        <p:nvPicPr>
          <p:cNvPr id="44040" name="Picture 8" descr="C:\Users\mlp\Desktop\1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2" y="4055952"/>
            <a:ext cx="12001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9" descr="C:\Users\mlp\Desktop\1216_1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03" y="4837115"/>
            <a:ext cx="9540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10" descr="C:\Users\mlp\Desktop\Водоканал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17" y="5140964"/>
            <a:ext cx="9302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http://gorvod-ksta.ru/images/logo_site17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17" y="5660638"/>
            <a:ext cx="3293784" cy="6709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52357" y="5826823"/>
            <a:ext cx="704275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+mn-lt"/>
              </a:rPr>
              <a:t>             МУП </a:t>
            </a:r>
            <a:r>
              <a:rPr lang="ru-RU" sz="1600" b="1" dirty="0">
                <a:latin typeface="+mn-lt"/>
              </a:rPr>
              <a:t>«Водоканал» </a:t>
            </a:r>
            <a:r>
              <a:rPr lang="ru-RU" sz="1600" dirty="0" err="1">
                <a:latin typeface="+mn-lt"/>
              </a:rPr>
              <a:t>Кстовского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smtClean="0">
                <a:latin typeface="+mn-lt"/>
              </a:rPr>
              <a:t>района задолженность </a:t>
            </a:r>
            <a:r>
              <a:rPr lang="en-US" sz="1600" dirty="0" smtClean="0">
                <a:latin typeface="+mn-lt"/>
              </a:rPr>
              <a:t>&gt;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+mn-lt"/>
              </a:rPr>
              <a:t>140 </a:t>
            </a:r>
            <a:r>
              <a:rPr lang="ru-RU" sz="1600" dirty="0" smtClean="0">
                <a:solidFill>
                  <a:srgbClr val="C00000"/>
                </a:solidFill>
                <a:latin typeface="+mn-lt"/>
              </a:rPr>
              <a:t>млн</a:t>
            </a:r>
            <a:r>
              <a:rPr lang="en-US" sz="1600" dirty="0">
                <a:latin typeface="+mn-lt"/>
              </a:rPr>
              <a:t> </a:t>
            </a:r>
            <a:r>
              <a:rPr lang="ru-RU" sz="1600" dirty="0" smtClean="0">
                <a:latin typeface="+mn-lt"/>
              </a:rPr>
              <a:t>рублей </a:t>
            </a:r>
            <a:endParaRPr lang="ru-RU" sz="1600" dirty="0">
              <a:latin typeface="+mn-lt"/>
            </a:endParaRPr>
          </a:p>
        </p:txBody>
      </p:sp>
      <p:pic>
        <p:nvPicPr>
          <p:cNvPr id="15" name="Рисунок 14" descr="https://avt-13.foto.mail.ru/mail/zarechnoe-sekr/_avatar180?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74" y="6282294"/>
            <a:ext cx="790879" cy="4973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365133" y="6165377"/>
            <a:ext cx="7324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+mn-lt"/>
              </a:rPr>
              <a:t>Фермерское хозяйство </a:t>
            </a:r>
            <a:r>
              <a:rPr lang="ru-RU" sz="1600" b="1" dirty="0">
                <a:latin typeface="+mn-lt"/>
              </a:rPr>
              <a:t>«Заречное» </a:t>
            </a:r>
            <a:r>
              <a:rPr lang="ru-RU" sz="1600" b="1" dirty="0" smtClean="0">
                <a:latin typeface="+mn-lt"/>
              </a:rPr>
              <a:t> </a:t>
            </a:r>
            <a:r>
              <a:rPr lang="ru-RU" sz="1600" dirty="0" smtClean="0">
                <a:latin typeface="+mn-lt"/>
              </a:rPr>
              <a:t>задолженность </a:t>
            </a:r>
            <a:r>
              <a:rPr lang="en-US" sz="1600" dirty="0" smtClean="0">
                <a:latin typeface="+mn-lt"/>
              </a:rPr>
              <a:t>&gt;</a:t>
            </a:r>
            <a:r>
              <a:rPr lang="en-US" sz="1600" b="1" dirty="0" smtClean="0">
                <a:latin typeface="+mn-lt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+mn-lt"/>
              </a:rPr>
              <a:t>25 млн</a:t>
            </a:r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1600" dirty="0" smtClean="0">
                <a:latin typeface="+mn-lt"/>
              </a:rPr>
              <a:t>рублей</a:t>
            </a:r>
            <a:endParaRPr lang="ru-RU" sz="1600" dirty="0">
              <a:latin typeface="+mn-lt"/>
            </a:endParaRPr>
          </a:p>
          <a:p>
            <a:r>
              <a:rPr lang="ru-RU" sz="1600" b="1" dirty="0" smtClean="0">
                <a:latin typeface="+mn-lt"/>
              </a:rPr>
              <a:t>ФГУП </a:t>
            </a:r>
            <a:r>
              <a:rPr lang="ru-RU" sz="1600" b="1" dirty="0">
                <a:latin typeface="+mn-lt"/>
              </a:rPr>
              <a:t>«Заречное» </a:t>
            </a:r>
            <a:r>
              <a:rPr lang="en-US" sz="1600" b="1" dirty="0" smtClean="0">
                <a:latin typeface="+mn-lt"/>
              </a:rPr>
              <a:t>&gt;</a:t>
            </a:r>
            <a:r>
              <a:rPr lang="ru-RU" sz="1600" b="1" dirty="0" smtClean="0">
                <a:latin typeface="+mn-lt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+mn-lt"/>
              </a:rPr>
              <a:t>250 млн </a:t>
            </a:r>
            <a:r>
              <a:rPr lang="ru-RU" sz="1600" dirty="0" smtClean="0">
                <a:latin typeface="+mn-lt"/>
              </a:rPr>
              <a:t>рублей</a:t>
            </a:r>
            <a:endParaRPr lang="ru-RU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184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025" y="173616"/>
            <a:ext cx="10515600" cy="615950"/>
          </a:xfrm>
        </p:spPr>
        <p:txBody>
          <a:bodyPr/>
          <a:lstStyle/>
          <a:p>
            <a:pPr algn="ctr"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a typeface="Open Sans"/>
                <a:cs typeface="Times New Roman" pitchFamily="18" charset="0"/>
              </a:rPr>
              <a:t>Имущество Нижегородской области</a:t>
            </a:r>
          </a:p>
        </p:txBody>
      </p:sp>
      <p:sp>
        <p:nvSpPr>
          <p:cNvPr id="7171" name="Номер слайда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507EFC-8ADF-4C5A-ABB4-2B3D9C3C517F}" type="slidenum">
              <a:rPr lang="uk-UA" altLang="ru-RU">
                <a:solidFill>
                  <a:schemeClr val="accent1"/>
                </a:solidFill>
                <a:latin typeface="Calibri" panose="020F0502020204030204" pitchFamily="34" charset="0"/>
              </a:rPr>
              <a:pPr/>
              <a:t>9</a:t>
            </a:fld>
            <a:endParaRPr lang="uk-UA" altLang="ru-RU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7929519"/>
              </p:ext>
            </p:extLst>
          </p:nvPr>
        </p:nvGraphicFramePr>
        <p:xfrm>
          <a:off x="415883" y="841375"/>
          <a:ext cx="10650580" cy="523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78414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кст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C79478"/>
      </a:accent1>
      <a:accent2>
        <a:srgbClr val="ED7D31"/>
      </a:accent2>
      <a:accent3>
        <a:srgbClr val="A5A5A5"/>
      </a:accent3>
      <a:accent4>
        <a:srgbClr val="757070"/>
      </a:accent4>
      <a:accent5>
        <a:srgbClr val="F4B183"/>
      </a:accent5>
      <a:accent6>
        <a:srgbClr val="FFC000"/>
      </a:accent6>
      <a:hlink>
        <a:srgbClr val="3A3838"/>
      </a:hlink>
      <a:folHlink>
        <a:srgbClr val="E7E6E6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кст">
    <a:dk1>
      <a:srgbClr val="000000"/>
    </a:dk1>
    <a:lt1>
      <a:sysClr val="window" lastClr="FFFFFF"/>
    </a:lt1>
    <a:dk2>
      <a:srgbClr val="262626"/>
    </a:dk2>
    <a:lt2>
      <a:srgbClr val="FFFFFF"/>
    </a:lt2>
    <a:accent1>
      <a:srgbClr val="C79478"/>
    </a:accent1>
    <a:accent2>
      <a:srgbClr val="ED7D31"/>
    </a:accent2>
    <a:accent3>
      <a:srgbClr val="A5A5A5"/>
    </a:accent3>
    <a:accent4>
      <a:srgbClr val="757070"/>
    </a:accent4>
    <a:accent5>
      <a:srgbClr val="F4B183"/>
    </a:accent5>
    <a:accent6>
      <a:srgbClr val="FFC000"/>
    </a:accent6>
    <a:hlink>
      <a:srgbClr val="3A3838"/>
    </a:hlink>
    <a:folHlink>
      <a:srgbClr val="E7E6E6"/>
    </a:folHlink>
  </a:clrScheme>
</a:themeOverride>
</file>

<file path=ppt/theme/themeOverride2.xml><?xml version="1.0" encoding="utf-8"?>
<a:themeOverride xmlns:a="http://schemas.openxmlformats.org/drawingml/2006/main">
  <a:clrScheme name="Текст">
    <a:dk1>
      <a:srgbClr val="000000"/>
    </a:dk1>
    <a:lt1>
      <a:sysClr val="window" lastClr="FFFFFF"/>
    </a:lt1>
    <a:dk2>
      <a:srgbClr val="262626"/>
    </a:dk2>
    <a:lt2>
      <a:srgbClr val="FFFFFF"/>
    </a:lt2>
    <a:accent1>
      <a:srgbClr val="C79478"/>
    </a:accent1>
    <a:accent2>
      <a:srgbClr val="ED7D31"/>
    </a:accent2>
    <a:accent3>
      <a:srgbClr val="A5A5A5"/>
    </a:accent3>
    <a:accent4>
      <a:srgbClr val="757070"/>
    </a:accent4>
    <a:accent5>
      <a:srgbClr val="F4B183"/>
    </a:accent5>
    <a:accent6>
      <a:srgbClr val="FFC000"/>
    </a:accent6>
    <a:hlink>
      <a:srgbClr val="3A3838"/>
    </a:hlink>
    <a:folHlink>
      <a:srgbClr val="E7E6E6"/>
    </a:folHlink>
  </a:clrScheme>
  <a:fontScheme name="Офіс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фіс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Текст">
    <a:dk1>
      <a:srgbClr val="000000"/>
    </a:dk1>
    <a:lt1>
      <a:sysClr val="window" lastClr="FFFFFF"/>
    </a:lt1>
    <a:dk2>
      <a:srgbClr val="262626"/>
    </a:dk2>
    <a:lt2>
      <a:srgbClr val="FFFFFF"/>
    </a:lt2>
    <a:accent1>
      <a:srgbClr val="C79478"/>
    </a:accent1>
    <a:accent2>
      <a:srgbClr val="ED7D31"/>
    </a:accent2>
    <a:accent3>
      <a:srgbClr val="A5A5A5"/>
    </a:accent3>
    <a:accent4>
      <a:srgbClr val="757070"/>
    </a:accent4>
    <a:accent5>
      <a:srgbClr val="F4B183"/>
    </a:accent5>
    <a:accent6>
      <a:srgbClr val="FFC000"/>
    </a:accent6>
    <a:hlink>
      <a:srgbClr val="3A3838"/>
    </a:hlink>
    <a:folHlink>
      <a:srgbClr val="E7E6E6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12696</TotalTime>
  <Words>5291</Words>
  <Application>Microsoft Office PowerPoint</Application>
  <PresentationFormat>Широкоэкранный</PresentationFormat>
  <Paragraphs>690</Paragraphs>
  <Slides>31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Open Sans</vt:lpstr>
      <vt:lpstr>Times New Roman</vt:lpstr>
      <vt:lpstr>Wingdings</vt:lpstr>
      <vt:lpstr>Тема Office</vt:lpstr>
      <vt:lpstr>Отчетная коллегия министерства имущественных и земельных отношений Нижегородской области по итогам работы  за 2019 год</vt:lpstr>
      <vt:lpstr>Управление и распоряжение областной и неразграниченной собственностью </vt:lpstr>
      <vt:lpstr>Ключевые задачи  по обеспечению неналоговых доходов  Консолидированного бюджета Нижегородской области, инструменты для решения задач и результаты достигнутые в 2019 году</vt:lpstr>
      <vt:lpstr>Динамика доходов</vt:lpstr>
      <vt:lpstr>Презентация PowerPoint</vt:lpstr>
      <vt:lpstr>Работа в 2019 году с должниками по доходам, администриуемым министерством</vt:lpstr>
      <vt:lpstr> Работа по инициированию процедуры банкротства в отношении должников, допустивших задолженность по договорам аренды земельных участков, нежилого фонда, соглашениям о реализации инвестиционных проектов </vt:lpstr>
      <vt:lpstr>Презентация PowerPoint</vt:lpstr>
      <vt:lpstr>Имущество Нижегородской области</vt:lpstr>
      <vt:lpstr>Имущество Нижегородской области</vt:lpstr>
      <vt:lpstr>Информация о государственных услугах по предоставлению министерством  земельных участков в 2018-2019 гг.</vt:lpstr>
      <vt:lpstr>Презентация PowerPoint</vt:lpstr>
      <vt:lpstr>Презентация PowerPoint</vt:lpstr>
      <vt:lpstr>Презентация PowerPoint</vt:lpstr>
      <vt:lpstr>Инвестиционная деятельность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Роль министерства в мобилизации доходов по налогу на имущество и земельного налога</vt:lpstr>
      <vt:lpstr>Налоговая мобилизация</vt:lpstr>
      <vt:lpstr> Определение перечня объектов недвижимого имущества, в отношении которых  налоговая база определяется как кадастровая стоимость (далее – Перечень)  </vt:lpstr>
      <vt:lpstr>Аналитическая информация по Перечню объектов недвижимого имущества, в отношении которых налоговая база определяется как кадастровая стоимость</vt:lpstr>
      <vt:lpstr>Проведение государственной кадастровой оценки (далее - ГКО)  в 2019 и в 2020 году на территории Нижегородской области</vt:lpstr>
      <vt:lpstr>Борьба с «синими заборами»</vt:lpstr>
      <vt:lpstr>Презентация PowerPoint</vt:lpstr>
      <vt:lpstr>Структура вовлечения в оборот земельных участков сельскохозяйственного назначения, относящихся к государственной собственности Нижегородской области (19,4 га*)                                                                                             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Милян Христина</dc:creator>
  <cp:lastModifiedBy>Клюкина Елена</cp:lastModifiedBy>
  <cp:revision>977</cp:revision>
  <cp:lastPrinted>2020-07-29T14:55:28Z</cp:lastPrinted>
  <dcterms:created xsi:type="dcterms:W3CDTF">2017-12-04T11:28:17Z</dcterms:created>
  <dcterms:modified xsi:type="dcterms:W3CDTF">2020-07-30T13:27:03Z</dcterms:modified>
</cp:coreProperties>
</file>